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605" r:id="rId2"/>
    <p:sldId id="602" r:id="rId3"/>
    <p:sldId id="603" r:id="rId4"/>
    <p:sldId id="604" r:id="rId5"/>
    <p:sldId id="606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pos="7440" userDrawn="1">
          <p15:clr>
            <a:srgbClr val="A4A3A4"/>
          </p15:clr>
        </p15:guide>
        <p15:guide id="5" orient="horz" pos="4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4"/>
    <a:srgbClr val="FFFFFF"/>
    <a:srgbClr val="F8F8F8"/>
    <a:srgbClr val="FEFEFE"/>
    <a:srgbClr val="55311B"/>
    <a:srgbClr val="F2F2F2"/>
    <a:srgbClr val="02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047"/>
  </p:normalViewPr>
  <p:slideViewPr>
    <p:cSldViewPr snapToGrid="0" snapToObjects="1">
      <p:cViewPr varScale="1">
        <p:scale>
          <a:sx n="61" d="100"/>
          <a:sy n="61" d="100"/>
        </p:scale>
        <p:origin x="72" y="312"/>
      </p:cViewPr>
      <p:guideLst>
        <p:guide orient="horz" pos="2160"/>
        <p:guide pos="3912"/>
        <p:guide pos="264"/>
        <p:guide pos="7440"/>
        <p:guide orient="horz" pos="41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A6C3B-A1A1-9846-BACC-5179FA529D98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3C88F-B6FA-F647-AB8B-C7BEC349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8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070D-B178-A748-82FD-1C633CC0C64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5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5070D-B178-A748-82FD-1C633CC0C64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4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112C-FF48-7F4E-8EF9-C6CA0069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7C9EC-FC50-1349-BA43-12988908F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69C86-BF2C-FE4B-8DC3-6467F636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B70A5-D5DA-6341-A3CA-331F8282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8EFF4-B126-A94D-97EB-29D7253B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ED8ED-B059-374A-ADAB-9873BB0D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4D060-77E8-2B44-BABD-5F5E382AD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478B4-2C2F-D641-8F82-0C9AC147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294F8-8B6E-CE43-9F7A-7F0F5E04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96F29-042E-C24B-81E8-683AF00C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8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0DB63-EFDF-7248-B3C0-143D36A65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B350E-57CB-9749-9FCC-5AD58A44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0C629-DB08-6A4B-822B-718D96A2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D876D-FC14-8C45-A1AC-2909D431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778E-1B2B-3A4A-BBD5-A1DCE92A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74891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3DFCC-93B6-CD48-8305-C47F71BB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6409-60AF-8C4F-886B-C9CE211D6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5F57D-EC48-6C44-9FA2-E7C28081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2F6D-F6A9-684E-9EE7-792A24AA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79AEA-31C1-B040-921C-64D6843C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9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35F7-A54E-5F40-8EEC-22673586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FFC7C-C978-FF45-B64D-525A48C6D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A34AD-9452-1043-AFEE-44313299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28DE2-B30E-F647-9B2C-4320305E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3ED33-C3B4-054F-A8F7-EAAB321E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4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69BFD-499B-A043-9950-0EB19800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B469-CEE5-7C4A-B8B3-B78DBAEEC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E6897-7FA5-3A48-B5B0-06854D6D1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32ED8-7566-E14F-9A24-5CBB3623F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E06D5-559D-894A-80D6-30A3E56D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328DA-5C2E-C545-816B-CC374B78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7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D1D6-417B-7B41-889B-20063E5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3691D-6684-0B4F-9CF8-E13E91F22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54037-AA7A-0840-B723-23DEFE67A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0D912-DC0C-9C42-B007-E84DD32EC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0B6AB-C5B1-EE46-B37B-4928D29DE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6D9B0-2CF1-CD4C-9BBF-134E5AAF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A65D7-DFA4-414F-A9FF-C73BA997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8AC493-03F5-044C-926C-BD27046E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2FEA-6EBF-8440-A7DC-39D90DD0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3A40B-C238-3B4F-BAC0-85848341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3D7F7-3B50-8E4F-B937-64F4B55A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417FE-2EE2-7B4D-9310-4E31AF0F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3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032E5-29EB-3A46-AB4B-0DAAD62C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1D7C3-77F1-924C-9A6B-5ABE8D88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0940D-3857-F047-B5F7-82699E34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78CE-6608-3249-9B03-DA3103B29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84A6F-8964-F74F-A5F1-D9BEFDF85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CF7FC-CA74-FE42-9504-D0394422E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9A2BD-23D9-604E-9FC3-DDDB25D1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3CACE-B8FC-FE46-B028-13D2070F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062F6-0B6B-E54B-89FD-9E1DBEA2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2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B2A9C-C6D1-FA4F-A50F-036525DC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A9AB2-04FE-A54E-9BE3-AEC9A6C2F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A262F-778A-F648-9DBC-AEE99A28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81668-9892-CA41-8EB4-D78E8F8C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8298B-78DC-534A-93A5-0FBD2CA5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80ADE-ADDA-9745-9BCD-970F26DA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4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690E6BE-955C-5FD1-BAD6-47D5C7682A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025965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24" imgH="324" progId="TCLayout.ActiveDocument.1">
                  <p:embed/>
                </p:oleObj>
              </mc:Choice>
              <mc:Fallback>
                <p:oleObj name="think-cell Slide" r:id="rId15" imgW="324" imgH="32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690E6BE-955C-5FD1-BAD6-47D5C7682A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BEE3E-C6F5-BD4D-B8D1-67DD7BA7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5A56-A24B-2943-B751-CA3AADDFF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7C86C-002D-4D48-8B4C-C90D24DC8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3AF7-D652-C242-8B30-E64BEC08AE52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53F11-DF2F-FC4E-A58B-2517BA78E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53FE-0F80-CF49-86F9-E8B85B167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A07C-F6E2-0B47-8474-1710FBBC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4.png"/><Relationship Id="rId18" Type="http://schemas.openxmlformats.org/officeDocument/2006/relationships/hyperlink" Target="https://www.cell.com/cell/fulltext/S0092-8674(20)31139-9/" TargetMode="External"/><Relationship Id="rId26" Type="http://schemas.openxmlformats.org/officeDocument/2006/relationships/image" Target="../media/image11.jpeg"/><Relationship Id="rId3" Type="http://schemas.openxmlformats.org/officeDocument/2006/relationships/tags" Target="../tags/tag5.xml"/><Relationship Id="rId21" Type="http://schemas.openxmlformats.org/officeDocument/2006/relationships/image" Target="../media/image8.jpg"/><Relationship Id="rId7" Type="http://schemas.openxmlformats.org/officeDocument/2006/relationships/oleObject" Target="../embeddings/oleObject2.bin"/><Relationship Id="rId12" Type="http://schemas.openxmlformats.org/officeDocument/2006/relationships/hyperlink" Target="https://www.ndtv.com/video/exclusive/left-right-centre/covid-vaccine-can-open-source-vaccines-become-a-reality-for-india-588336" TargetMode="External"/><Relationship Id="rId17" Type="http://schemas.openxmlformats.org/officeDocument/2006/relationships/image" Target="../media/image6.jpg"/><Relationship Id="rId25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hyperlink" Target="https://www.pnas.org/content/118/21/e2101718118" TargetMode="External"/><Relationship Id="rId20" Type="http://schemas.openxmlformats.org/officeDocument/2006/relationships/hyperlink" Target="https://www.bmj.com/content/355/bmj.i5170" TargetMode="External"/><Relationship Id="rId29" Type="http://schemas.openxmlformats.org/officeDocument/2006/relationships/hyperlink" Target="https://www.newyorker.com/science/annals-of-medicine/beyond-the-booster-shot" TargetMode="Externa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jpg"/><Relationship Id="rId24" Type="http://schemas.openxmlformats.org/officeDocument/2006/relationships/hyperlink" Target="https://www.cell.com/cell-reports-medicine/fulltext/S2666-3791(22)00271-3" TargetMode="External"/><Relationship Id="rId32" Type="http://schemas.openxmlformats.org/officeDocument/2006/relationships/image" Target="../media/image15.png"/><Relationship Id="rId5" Type="http://schemas.openxmlformats.org/officeDocument/2006/relationships/tags" Target="../tags/tag7.xml"/><Relationship Id="rId15" Type="http://schemas.openxmlformats.org/officeDocument/2006/relationships/image" Target="../media/image5.jpg"/><Relationship Id="rId23" Type="http://schemas.openxmlformats.org/officeDocument/2006/relationships/image" Target="../media/image9.jpg"/><Relationship Id="rId28" Type="http://schemas.openxmlformats.org/officeDocument/2006/relationships/image" Target="../media/image12.png"/><Relationship Id="rId10" Type="http://schemas.openxmlformats.org/officeDocument/2006/relationships/hyperlink" Target="https://www.nytimes.com/2022/08/16/health/bcg-vaccine-diabetes-covid.html" TargetMode="External"/><Relationship Id="rId19" Type="http://schemas.openxmlformats.org/officeDocument/2006/relationships/image" Target="../media/image7.jpg"/><Relationship Id="rId31" Type="http://schemas.openxmlformats.org/officeDocument/2006/relationships/image" Target="../media/image14.png"/><Relationship Id="rId4" Type="http://schemas.openxmlformats.org/officeDocument/2006/relationships/tags" Target="../tags/tag6.xml"/><Relationship Id="rId9" Type="http://schemas.openxmlformats.org/officeDocument/2006/relationships/image" Target="../media/image2.jpeg"/><Relationship Id="rId14" Type="http://schemas.openxmlformats.org/officeDocument/2006/relationships/hyperlink" Target="https://www.nejm.org/doi/full/10.1056/NEJMcibr2011679" TargetMode="External"/><Relationship Id="rId22" Type="http://schemas.openxmlformats.org/officeDocument/2006/relationships/hyperlink" Target="https://web.archive.org/web/20220403210249/http:/www.who.int/immunization/sage/meetings/2014/april/1_NSE_Backgroundpaper_final.pdf" TargetMode="External"/><Relationship Id="rId27" Type="http://schemas.openxmlformats.org/officeDocument/2006/relationships/hyperlink" Target="https://www.newsweek.com/2022/09/09/how-covid-opened-pandoras-box-monkeypox-polio-other-diseases-1738153.html" TargetMode="External"/><Relationship Id="rId30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21853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68C1678-8FCD-F30F-031E-2394CC31D60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24" imgH="324" progId="TCLayout.ActiveDocument.1">
                  <p:embed/>
                </p:oleObj>
              </mc:Choice>
              <mc:Fallback>
                <p:oleObj name="think-cell Slide" r:id="rId7" imgW="324" imgH="32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68C1678-8FCD-F30F-031E-2394CC31D6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Google Shape;691;p18">
            <a:extLst>
              <a:ext uri="{FF2B5EF4-FFF2-40B4-BE49-F238E27FC236}">
                <a16:creationId xmlns:a16="http://schemas.microsoft.com/office/drawing/2014/main" id="{06AEE471-0273-B74F-8D27-08F955C5E871}"/>
              </a:ext>
            </a:extLst>
          </p:cNvPr>
          <p:cNvSpPr/>
          <p:nvPr/>
        </p:nvSpPr>
        <p:spPr>
          <a:xfrm>
            <a:off x="-3255" y="0"/>
            <a:ext cx="202490" cy="4427259"/>
          </a:xfrm>
          <a:prstGeom prst="rect">
            <a:avLst/>
          </a:prstGeom>
          <a:solidFill>
            <a:srgbClr val="00AEF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692;p18">
            <a:extLst>
              <a:ext uri="{FF2B5EF4-FFF2-40B4-BE49-F238E27FC236}">
                <a16:creationId xmlns:a16="http://schemas.microsoft.com/office/drawing/2014/main" id="{130BCC40-32AB-4A41-A62C-7D2664862086}"/>
              </a:ext>
            </a:extLst>
          </p:cNvPr>
          <p:cNvSpPr/>
          <p:nvPr/>
        </p:nvSpPr>
        <p:spPr>
          <a:xfrm>
            <a:off x="-3255" y="4415306"/>
            <a:ext cx="202490" cy="2442694"/>
          </a:xfrm>
          <a:prstGeom prst="rect">
            <a:avLst/>
          </a:prstGeom>
          <a:solidFill>
            <a:srgbClr val="64B54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17AFB9A-0007-52CD-CC01-DADA3ADA937B}"/>
              </a:ext>
            </a:extLst>
          </p:cNvPr>
          <p:cNvGrpSpPr/>
          <p:nvPr/>
        </p:nvGrpSpPr>
        <p:grpSpPr>
          <a:xfrm>
            <a:off x="6010981" y="5041836"/>
            <a:ext cx="5800232" cy="1476406"/>
            <a:chOff x="6010981" y="4977441"/>
            <a:chExt cx="5800232" cy="1476406"/>
          </a:xfrm>
        </p:grpSpPr>
        <p:pic>
          <p:nvPicPr>
            <p:cNvPr id="14" name="Picture 15" descr="Ausriss-gross">
              <a:extLst>
                <a:ext uri="{FF2B5EF4-FFF2-40B4-BE49-F238E27FC236}">
                  <a16:creationId xmlns:a16="http://schemas.microsoft.com/office/drawing/2014/main" id="{039AD912-1892-79AE-381E-A9AB16E3DB8D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989595" y="4977441"/>
              <a:ext cx="2821618" cy="1476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 descr="Ausriss-gross">
              <a:extLst>
                <a:ext uri="{FF2B5EF4-FFF2-40B4-BE49-F238E27FC236}">
                  <a16:creationId xmlns:a16="http://schemas.microsoft.com/office/drawing/2014/main" id="{C8D461EE-B955-AC17-C3DA-981AD79E8AAC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010981" y="4977442"/>
              <a:ext cx="2821618" cy="1476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C0E5393-F6F4-E2F0-C3B9-0E0AAF7A4EF5}"/>
                </a:ext>
              </a:extLst>
            </p:cNvPr>
            <p:cNvSpPr txBox="1"/>
            <p:nvPr/>
          </p:nvSpPr>
          <p:spPr>
            <a:xfrm>
              <a:off x="9122927" y="5495641"/>
              <a:ext cx="2554952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sz="13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Why a Century-Old Vaccine Offers New Hope Against Pathogens</a:t>
              </a:r>
            </a:p>
            <a:p>
              <a:pPr algn="ctr" fontAlgn="base"/>
              <a:endPara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en-US" sz="800" dirty="0">
                  <a:latin typeface="Work Sans Medium" pitchFamily="2" charset="0"/>
                  <a:cs typeface="Times New Roman" panose="02020603050405020304" pitchFamily="18" charset="0"/>
                </a:rPr>
                <a:t>(#3 on NYT daily most shared articles list)</a:t>
              </a:r>
            </a:p>
            <a:p>
              <a:endParaRPr lang="en-US" sz="900" dirty="0"/>
            </a:p>
          </p:txBody>
        </p:sp>
        <p:pic>
          <p:nvPicPr>
            <p:cNvPr id="27" name="Picture 26">
              <a:hlinkClick r:id="rId10"/>
              <a:extLst>
                <a:ext uri="{FF2B5EF4-FFF2-40B4-BE49-F238E27FC236}">
                  <a16:creationId xmlns:a16="http://schemas.microsoft.com/office/drawing/2014/main" id="{98516A75-8129-599D-E9D4-38391FD37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9371" y="5152807"/>
              <a:ext cx="2002065" cy="282992"/>
            </a:xfrm>
            <a:prstGeom prst="rect">
              <a:avLst/>
            </a:prstGeom>
          </p:spPr>
        </p:pic>
        <p:pic>
          <p:nvPicPr>
            <p:cNvPr id="37" name="Google Shape;732;p18" descr="NDTV founders Prannoy and Radhika Roy prevented from leaving country, says  channel">
              <a:hlinkClick r:id="rId12"/>
              <a:extLst>
                <a:ext uri="{FF2B5EF4-FFF2-40B4-BE49-F238E27FC236}">
                  <a16:creationId xmlns:a16="http://schemas.microsoft.com/office/drawing/2014/main" id="{19DF952F-3927-D9D8-D1DC-71AAB7676AA0}"/>
                </a:ext>
              </a:extLst>
            </p:cNvPr>
            <p:cNvPicPr preferRelativeResize="0"/>
            <p:nvPr/>
          </p:nvPicPr>
          <p:blipFill rotWithShape="1">
            <a:blip r:embed="rId13">
              <a:alphaModFix/>
            </a:blip>
            <a:srcRect t="16691" b="16691"/>
            <a:stretch/>
          </p:blipFill>
          <p:spPr>
            <a:xfrm>
              <a:off x="6890487" y="5198909"/>
              <a:ext cx="1062606" cy="505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Google Shape;733;p18">
              <a:extLst>
                <a:ext uri="{FF2B5EF4-FFF2-40B4-BE49-F238E27FC236}">
                  <a16:creationId xmlns:a16="http://schemas.microsoft.com/office/drawing/2014/main" id="{1A23EE1C-7175-0336-F529-22E1EE2EACA3}"/>
                </a:ext>
              </a:extLst>
            </p:cNvPr>
            <p:cNvSpPr txBox="1"/>
            <p:nvPr/>
          </p:nvSpPr>
          <p:spPr>
            <a:xfrm>
              <a:off x="6107675" y="5806821"/>
              <a:ext cx="2724924" cy="3923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sp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r>
                <a:rPr lang="en-US" sz="1050" dirty="0">
                  <a:solidFill>
                    <a:schemeClr val="dk1"/>
                  </a:solidFill>
                  <a:latin typeface="Work Sans Medium"/>
                  <a:ea typeface="Work Sans Medium"/>
                  <a:cs typeface="Work Sans Medium"/>
                  <a:sym typeface="Work Sans Medium"/>
                </a:rPr>
                <a:t>Can Open-Source Vaccines Become </a:t>
              </a:r>
              <a:br>
                <a:rPr lang="en-US" sz="1050" dirty="0">
                  <a:solidFill>
                    <a:schemeClr val="dk1"/>
                  </a:solidFill>
                  <a:latin typeface="Work Sans Medium"/>
                  <a:ea typeface="Work Sans Medium"/>
                  <a:cs typeface="Work Sans Medium"/>
                  <a:sym typeface="Work Sans Medium"/>
                </a:rPr>
              </a:br>
              <a:r>
                <a:rPr lang="en-US" sz="1050" dirty="0">
                  <a:solidFill>
                    <a:schemeClr val="dk1"/>
                  </a:solidFill>
                  <a:latin typeface="Work Sans Medium"/>
                  <a:ea typeface="Work Sans Medium"/>
                  <a:cs typeface="Work Sans Medium"/>
                  <a:sym typeface="Work Sans Medium"/>
                </a:rPr>
                <a:t>A Reality For India? </a:t>
              </a:r>
              <a:endParaRPr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0" name="Picture 39" descr="Text&#10;&#10;Description automatically generated">
            <a:hlinkClick r:id="rId14"/>
            <a:extLst>
              <a:ext uri="{FF2B5EF4-FFF2-40B4-BE49-F238E27FC236}">
                <a16:creationId xmlns:a16="http://schemas.microsoft.com/office/drawing/2014/main" id="{3492A33D-FD7B-7014-8477-CF7988E6013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 bwMode="gray">
          <a:xfrm>
            <a:off x="291706" y="833213"/>
            <a:ext cx="3285618" cy="499078"/>
          </a:xfrm>
          <a:prstGeom prst="rect">
            <a:avLst/>
          </a:prstGeom>
        </p:spPr>
      </p:pic>
      <p:pic>
        <p:nvPicPr>
          <p:cNvPr id="41" name="Picture 40" descr="A blue sign with white text&#10;&#10;Description automatically generated with low confidence">
            <a:hlinkClick r:id="rId16"/>
            <a:extLst>
              <a:ext uri="{FF2B5EF4-FFF2-40B4-BE49-F238E27FC236}">
                <a16:creationId xmlns:a16="http://schemas.microsoft.com/office/drawing/2014/main" id="{E44C1438-CDF8-E4E2-0B8F-693DCA2DB8D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 bwMode="gray">
          <a:xfrm>
            <a:off x="3921220" y="782143"/>
            <a:ext cx="2011306" cy="856391"/>
          </a:xfrm>
          <a:prstGeom prst="rect">
            <a:avLst/>
          </a:prstGeom>
        </p:spPr>
      </p:pic>
      <p:pic>
        <p:nvPicPr>
          <p:cNvPr id="42" name="Picture 41" descr="A picture containing text, clipart&#10;&#10;Description automatically generated">
            <a:hlinkClick r:id="rId18"/>
            <a:extLst>
              <a:ext uri="{FF2B5EF4-FFF2-40B4-BE49-F238E27FC236}">
                <a16:creationId xmlns:a16="http://schemas.microsoft.com/office/drawing/2014/main" id="{BA14F02B-F744-F0CF-B2FF-E204A82855D7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1918" b="11918"/>
          <a:stretch/>
        </p:blipFill>
        <p:spPr bwMode="gray">
          <a:xfrm>
            <a:off x="4241046" y="1881577"/>
            <a:ext cx="1163995" cy="886542"/>
          </a:xfrm>
          <a:prstGeom prst="rect">
            <a:avLst/>
          </a:prstGeom>
        </p:spPr>
      </p:pic>
      <p:pic>
        <p:nvPicPr>
          <p:cNvPr id="43" name="Picture 42" descr="Text&#10;&#10;Description automatically generated">
            <a:hlinkClick r:id="rId20"/>
            <a:extLst>
              <a:ext uri="{FF2B5EF4-FFF2-40B4-BE49-F238E27FC236}">
                <a16:creationId xmlns:a16="http://schemas.microsoft.com/office/drawing/2014/main" id="{37475BC9-0FC7-4273-B863-3FEDA0541B5C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11620" t="21305" r="11620" b="21305"/>
          <a:stretch/>
        </p:blipFill>
        <p:spPr bwMode="gray">
          <a:xfrm>
            <a:off x="484932" y="3174870"/>
            <a:ext cx="1801067" cy="1122130"/>
          </a:xfrm>
          <a:prstGeom prst="rect">
            <a:avLst/>
          </a:prstGeom>
        </p:spPr>
      </p:pic>
      <p:pic>
        <p:nvPicPr>
          <p:cNvPr id="44" name="Picture 43" descr="A picture containing graphical user interface&#10;&#10;Description automatically generated">
            <a:hlinkClick r:id="rId22"/>
            <a:extLst>
              <a:ext uri="{FF2B5EF4-FFF2-40B4-BE49-F238E27FC236}">
                <a16:creationId xmlns:a16="http://schemas.microsoft.com/office/drawing/2014/main" id="{545D628B-1271-09D9-7B08-953DE518A63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 bwMode="gray">
          <a:xfrm>
            <a:off x="461389" y="5560036"/>
            <a:ext cx="2394039" cy="732353"/>
          </a:xfrm>
          <a:prstGeom prst="rect">
            <a:avLst/>
          </a:prstGeom>
        </p:spPr>
      </p:pic>
      <p:pic>
        <p:nvPicPr>
          <p:cNvPr id="45" name="Picture 44" descr="A picture containing text, clipart&#10;&#10;Description automatically generated">
            <a:hlinkClick r:id="rId24"/>
            <a:extLst>
              <a:ext uri="{FF2B5EF4-FFF2-40B4-BE49-F238E27FC236}">
                <a16:creationId xmlns:a16="http://schemas.microsoft.com/office/drawing/2014/main" id="{62BE035B-C11D-77A5-0A28-04A9CB306A9B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1918" b="11918"/>
          <a:stretch/>
        </p:blipFill>
        <p:spPr bwMode="gray">
          <a:xfrm>
            <a:off x="484933" y="4448011"/>
            <a:ext cx="1290704" cy="98305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6BFFD1A-3CB9-1E3F-0086-7DC0E197713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19100" y="1687161"/>
            <a:ext cx="3618560" cy="301547"/>
          </a:xfrm>
          <a:prstGeom prst="rect">
            <a:avLst/>
          </a:prstGeom>
        </p:spPr>
      </p:pic>
      <p:pic>
        <p:nvPicPr>
          <p:cNvPr id="1038" name="Picture 14" descr="See the source image">
            <a:extLst>
              <a:ext uri="{FF2B5EF4-FFF2-40B4-BE49-F238E27FC236}">
                <a16:creationId xmlns:a16="http://schemas.microsoft.com/office/drawing/2014/main" id="{4D9EDA42-9C47-8CE4-B528-6B9FD4B19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375879"/>
            <a:ext cx="3402220" cy="49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6BC66AD-0D76-6D9D-40D3-8E03374892F9}"/>
              </a:ext>
            </a:extLst>
          </p:cNvPr>
          <p:cNvSpPr txBox="1"/>
          <p:nvPr/>
        </p:nvSpPr>
        <p:spPr>
          <a:xfrm>
            <a:off x="419100" y="338914"/>
            <a:ext cx="215924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>
                <a:latin typeface="Work Sans" pitchFamily="2" charset="0"/>
              </a:rPr>
              <a:t>Scientific Papers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4CD50B-087C-EC27-EF09-3B7561A47F64}"/>
              </a:ext>
            </a:extLst>
          </p:cNvPr>
          <p:cNvSpPr txBox="1"/>
          <p:nvPr/>
        </p:nvSpPr>
        <p:spPr>
          <a:xfrm>
            <a:off x="6242152" y="338914"/>
            <a:ext cx="166872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>
                <a:latin typeface="Work Sans" pitchFamily="2" charset="0"/>
              </a:rPr>
              <a:t>Media Pieces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7F74117-4400-FD87-6DC7-3F64A3F2A89A}"/>
              </a:ext>
            </a:extLst>
          </p:cNvPr>
          <p:cNvGrpSpPr/>
          <p:nvPr/>
        </p:nvGrpSpPr>
        <p:grpSpPr>
          <a:xfrm>
            <a:off x="7178246" y="731824"/>
            <a:ext cx="3465703" cy="1813422"/>
            <a:chOff x="8345510" y="667429"/>
            <a:chExt cx="3465703" cy="1813422"/>
          </a:xfrm>
        </p:grpSpPr>
        <p:pic>
          <p:nvPicPr>
            <p:cNvPr id="10" name="Picture 15" descr="Ausriss-gross">
              <a:extLst>
                <a:ext uri="{FF2B5EF4-FFF2-40B4-BE49-F238E27FC236}">
                  <a16:creationId xmlns:a16="http://schemas.microsoft.com/office/drawing/2014/main" id="{36C1E2C1-938D-2C96-EEA1-688A361665D1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345510" y="667429"/>
              <a:ext cx="3465703" cy="1813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Google Shape;707;p18">
              <a:extLst>
                <a:ext uri="{FF2B5EF4-FFF2-40B4-BE49-F238E27FC236}">
                  <a16:creationId xmlns:a16="http://schemas.microsoft.com/office/drawing/2014/main" id="{6A873601-E175-D536-3BB2-C619BBE04B89}"/>
                </a:ext>
              </a:extLst>
            </p:cNvPr>
            <p:cNvSpPr txBox="1"/>
            <p:nvPr/>
          </p:nvSpPr>
          <p:spPr>
            <a:xfrm>
              <a:off x="8561728" y="1460603"/>
              <a:ext cx="3033266" cy="10202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spAutoFit/>
            </a:bodyPr>
            <a:lstStyle/>
            <a:p>
              <a:pPr algn="ctr">
                <a:lnSpc>
                  <a:spcPct val="107000"/>
                </a:lnSpc>
                <a:buClr>
                  <a:srgbClr val="000000"/>
                </a:buClr>
                <a:buSzPts val="1400"/>
              </a:pPr>
              <a:r>
                <a:rPr lang="en-US" sz="1200" b="1" dirty="0">
                  <a:latin typeface="Work Sans Medium" pitchFamily="2" charset="0"/>
                </a:rPr>
                <a:t>COVER STORY:  </a:t>
              </a:r>
            </a:p>
            <a:p>
              <a:pPr algn="ctr">
                <a:lnSpc>
                  <a:spcPct val="107000"/>
                </a:lnSpc>
                <a:buClr>
                  <a:srgbClr val="000000"/>
                </a:buClr>
                <a:buSzPts val="1400"/>
              </a:pPr>
              <a:r>
                <a:rPr lang="en-US" sz="1200" dirty="0">
                  <a:latin typeface="Work Sans Medium" pitchFamily="2" charset="0"/>
                </a:rPr>
                <a:t>How COVID Opened a 'Pandora's Box' of Monkeypox,  Polio and Other Diseases</a:t>
              </a:r>
            </a:p>
            <a:p>
              <a:pPr algn="ctr">
                <a:lnSpc>
                  <a:spcPct val="107000"/>
                </a:lnSpc>
                <a:buClr>
                  <a:srgbClr val="000000"/>
                </a:buClr>
                <a:buSzPts val="1400"/>
              </a:pPr>
              <a:endParaRPr sz="975" dirty="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endParaRPr>
            </a:p>
          </p:txBody>
        </p:sp>
        <p:pic>
          <p:nvPicPr>
            <p:cNvPr id="62" name="Google Shape;706;p18" descr="A red sign with white text&#10;&#10;Description automatically generated with medium confidence">
              <a:hlinkClick r:id="rId27"/>
              <a:extLst>
                <a:ext uri="{FF2B5EF4-FFF2-40B4-BE49-F238E27FC236}">
                  <a16:creationId xmlns:a16="http://schemas.microsoft.com/office/drawing/2014/main" id="{AA2986DA-7B73-71BF-E882-045BE8A58900}"/>
                </a:ext>
              </a:extLst>
            </p:cNvPr>
            <p:cNvPicPr preferRelativeResize="0"/>
            <p:nvPr/>
          </p:nvPicPr>
          <p:blipFill rotWithShape="1">
            <a:blip r:embed="rId28">
              <a:alphaModFix/>
            </a:blip>
            <a:srcRect/>
            <a:stretch/>
          </p:blipFill>
          <p:spPr>
            <a:xfrm>
              <a:off x="9180451" y="955436"/>
              <a:ext cx="1795820" cy="43552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E3DBF76-26A5-18FD-62E6-4D2376E9F146}"/>
              </a:ext>
            </a:extLst>
          </p:cNvPr>
          <p:cNvCxnSpPr>
            <a:cxnSpLocks/>
          </p:cNvCxnSpPr>
          <p:nvPr/>
        </p:nvCxnSpPr>
        <p:spPr>
          <a:xfrm>
            <a:off x="419100" y="675871"/>
            <a:ext cx="5568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A79177-8DDD-95BB-164D-D7B987216F11}"/>
              </a:ext>
            </a:extLst>
          </p:cNvPr>
          <p:cNvCxnSpPr>
            <a:cxnSpLocks/>
          </p:cNvCxnSpPr>
          <p:nvPr/>
        </p:nvCxnSpPr>
        <p:spPr>
          <a:xfrm>
            <a:off x="6242152" y="675871"/>
            <a:ext cx="5568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C8D88CC-E715-97F6-B039-88B3B2995A01}"/>
              </a:ext>
            </a:extLst>
          </p:cNvPr>
          <p:cNvGrpSpPr/>
          <p:nvPr/>
        </p:nvGrpSpPr>
        <p:grpSpPr>
          <a:xfrm>
            <a:off x="6452237" y="2650432"/>
            <a:ext cx="4917720" cy="2233797"/>
            <a:chOff x="6890487" y="2586037"/>
            <a:chExt cx="4917720" cy="2233797"/>
          </a:xfrm>
        </p:grpSpPr>
        <p:pic>
          <p:nvPicPr>
            <p:cNvPr id="17" name="Picture 17" descr="Ausriss-gross">
              <a:extLst>
                <a:ext uri="{FF2B5EF4-FFF2-40B4-BE49-F238E27FC236}">
                  <a16:creationId xmlns:a16="http://schemas.microsoft.com/office/drawing/2014/main" id="{57FD28B4-D8BD-4BCC-761E-5BC4FE9C66F2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890487" y="2586037"/>
              <a:ext cx="4917720" cy="2233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Google Shape;696;p18">
              <a:hlinkClick r:id="rId29"/>
              <a:extLst>
                <a:ext uri="{FF2B5EF4-FFF2-40B4-BE49-F238E27FC236}">
                  <a16:creationId xmlns:a16="http://schemas.microsoft.com/office/drawing/2014/main" id="{87CE13F7-E241-DF6A-C35A-43D9C0F2CA7E}"/>
                </a:ext>
              </a:extLst>
            </p:cNvPr>
            <p:cNvPicPr preferRelativeResize="0"/>
            <p:nvPr/>
          </p:nvPicPr>
          <p:blipFill rotWithShape="1">
            <a:blip r:embed="rId30">
              <a:alphaModFix/>
            </a:blip>
            <a:srcRect/>
            <a:stretch/>
          </p:blipFill>
          <p:spPr>
            <a:xfrm>
              <a:off x="8477327" y="2973157"/>
              <a:ext cx="1744041" cy="44876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" name="Google Shape;695;p18">
              <a:extLst>
                <a:ext uri="{FF2B5EF4-FFF2-40B4-BE49-F238E27FC236}">
                  <a16:creationId xmlns:a16="http://schemas.microsoft.com/office/drawing/2014/main" id="{B59FD4F3-A859-FB39-7903-61E8FF4A4F21}"/>
                </a:ext>
              </a:extLst>
            </p:cNvPr>
            <p:cNvGrpSpPr/>
            <p:nvPr/>
          </p:nvGrpSpPr>
          <p:grpSpPr>
            <a:xfrm>
              <a:off x="7515389" y="3727948"/>
              <a:ext cx="3767964" cy="585690"/>
              <a:chOff x="2178522" y="1409709"/>
              <a:chExt cx="4549582" cy="601804"/>
            </a:xfrm>
          </p:grpSpPr>
          <p:pic>
            <p:nvPicPr>
              <p:cNvPr id="31" name="Google Shape;697;p18">
                <a:extLst>
                  <a:ext uri="{FF2B5EF4-FFF2-40B4-BE49-F238E27FC236}">
                    <a16:creationId xmlns:a16="http://schemas.microsoft.com/office/drawing/2014/main" id="{F761B400-BFB7-ABF1-79A9-49CCF7786AB3}"/>
                  </a:ext>
                </a:extLst>
              </p:cNvPr>
              <p:cNvPicPr preferRelativeResize="0"/>
              <p:nvPr/>
            </p:nvPicPr>
            <p:blipFill rotWithShape="1">
              <a:blip r:embed="rId31">
                <a:alphaModFix/>
              </a:blip>
              <a:srcRect/>
              <a:stretch/>
            </p:blipFill>
            <p:spPr>
              <a:xfrm>
                <a:off x="2178522" y="1409709"/>
                <a:ext cx="4549582" cy="2622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" name="Google Shape;698;p18">
                <a:extLst>
                  <a:ext uri="{FF2B5EF4-FFF2-40B4-BE49-F238E27FC236}">
                    <a16:creationId xmlns:a16="http://schemas.microsoft.com/office/drawing/2014/main" id="{7A36AD1F-69A0-7F95-2031-6DBBDD9C42DA}"/>
                  </a:ext>
                </a:extLst>
              </p:cNvPr>
              <p:cNvPicPr preferRelativeResize="0"/>
              <p:nvPr/>
            </p:nvPicPr>
            <p:blipFill rotWithShape="1">
              <a:blip r:embed="rId32">
                <a:alphaModFix/>
              </a:blip>
              <a:srcRect/>
              <a:stretch/>
            </p:blipFill>
            <p:spPr>
              <a:xfrm>
                <a:off x="2230717" y="1806725"/>
                <a:ext cx="4497387" cy="2047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A66215D-37FC-41DF-8EF4-7A42375CDCFC}"/>
              </a:ext>
            </a:extLst>
          </p:cNvPr>
          <p:cNvSpPr txBox="1"/>
          <p:nvPr/>
        </p:nvSpPr>
        <p:spPr>
          <a:xfrm>
            <a:off x="419100" y="6216458"/>
            <a:ext cx="3523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Work Sans" pitchFamily="2" charset="0"/>
              </a:rPr>
              <a:t>SAGE Non-Specific Effects of Vaccines Working Group</a:t>
            </a: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B09E5AE6-CF73-84A2-DD3E-E5F7F787D02E}"/>
              </a:ext>
            </a:extLst>
          </p:cNvPr>
          <p:cNvSpPr/>
          <p:nvPr/>
        </p:nvSpPr>
        <p:spPr>
          <a:xfrm>
            <a:off x="2531058" y="3251744"/>
            <a:ext cx="2697112" cy="26566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Work Sans" pitchFamily="2" charset="0"/>
              </a:rPr>
              <a:t>Including Phase 3 Clinical Trial Results</a:t>
            </a:r>
          </a:p>
        </p:txBody>
      </p:sp>
    </p:spTree>
    <p:extLst>
      <p:ext uri="{BB962C8B-B14F-4D97-AF65-F5344CB8AC3E}">
        <p14:creationId xmlns:p14="http://schemas.microsoft.com/office/powerpoint/2010/main" val="48179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21" y="3091"/>
            <a:ext cx="1042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Work Sans" pitchFamily="2" charset="0"/>
              </a:rPr>
              <a:t>Desired outcomes of today’s meeting</a:t>
            </a:r>
          </a:p>
        </p:txBody>
      </p:sp>
      <p:sp>
        <p:nvSpPr>
          <p:cNvPr id="2" name="Google Shape;691;p18">
            <a:extLst>
              <a:ext uri="{FF2B5EF4-FFF2-40B4-BE49-F238E27FC236}">
                <a16:creationId xmlns:a16="http://schemas.microsoft.com/office/drawing/2014/main" id="{62372576-5DC6-798C-80B0-DB4447B46BBB}"/>
              </a:ext>
            </a:extLst>
          </p:cNvPr>
          <p:cNvSpPr/>
          <p:nvPr/>
        </p:nvSpPr>
        <p:spPr>
          <a:xfrm>
            <a:off x="-3255" y="0"/>
            <a:ext cx="202490" cy="4427259"/>
          </a:xfrm>
          <a:prstGeom prst="rect">
            <a:avLst/>
          </a:prstGeom>
          <a:solidFill>
            <a:srgbClr val="00AEF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692;p18">
            <a:extLst>
              <a:ext uri="{FF2B5EF4-FFF2-40B4-BE49-F238E27FC236}">
                <a16:creationId xmlns:a16="http://schemas.microsoft.com/office/drawing/2014/main" id="{F89BE64B-A659-AA16-349B-078E8D643D38}"/>
              </a:ext>
            </a:extLst>
          </p:cNvPr>
          <p:cNvSpPr/>
          <p:nvPr/>
        </p:nvSpPr>
        <p:spPr>
          <a:xfrm>
            <a:off x="-3255" y="4415306"/>
            <a:ext cx="202490" cy="2442694"/>
          </a:xfrm>
          <a:prstGeom prst="rect">
            <a:avLst/>
          </a:prstGeom>
          <a:solidFill>
            <a:srgbClr val="64B54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B4CD12-7897-B493-C84B-3E4B410FD2E5}"/>
              </a:ext>
            </a:extLst>
          </p:cNvPr>
          <p:cNvSpPr txBox="1"/>
          <p:nvPr/>
        </p:nvSpPr>
        <p:spPr>
          <a:xfrm>
            <a:off x="2005245" y="616143"/>
            <a:ext cx="949918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b="1" dirty="0">
                <a:latin typeface="Work Sans" pitchFamily="2" charset="0"/>
              </a:rPr>
              <a:t>Call for/support additional studies on existing vaccines  </a:t>
            </a:r>
          </a:p>
          <a:p>
            <a:pPr marL="800100" lvl="1" indent="-342900">
              <a:buFontTx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Deliberate infection/challenge studies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:  NSE vaccines vs. influenza, and vs. seasonal coronavirus</a:t>
            </a:r>
            <a:endParaRPr lang="en-US" sz="1600" dirty="0">
              <a:effectLst/>
              <a:latin typeface="Work Sans" pitchFamily="2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Global flu trial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, to prepare for future flu pandemic.  (BCG, MMR, or both vs influenza)</a:t>
            </a:r>
            <a:endParaRPr lang="en-US" sz="1600" dirty="0">
              <a:effectLst/>
              <a:latin typeface="Work Sans" pitchFamily="2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COVID-19 studies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:  NSE vaccines 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combined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with specific COVID-19 vaccines. Past COVID-19 study results: reconcile via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 health care workers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 v. elderly, BCG naïve status, BCG strain</a:t>
            </a:r>
            <a:endParaRPr lang="en-US" sz="1600" dirty="0">
              <a:effectLst/>
              <a:latin typeface="Work Sans" pitchFamily="2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Childhood vaccination studies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: </a:t>
            </a:r>
            <a:endParaRPr lang="en-US" sz="1600" dirty="0">
              <a:effectLst/>
              <a:latin typeface="Work Sans" pitchFamily="2" charset="0"/>
              <a:ea typeface="Calibri" panose="020F0502020204030204" pitchFamily="34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US" sz="1600" u="sng" dirty="0">
                <a:latin typeface="Work Sans" pitchFamily="2" charset="0"/>
                <a:ea typeface="Times New Roman" panose="02020603050405020304" pitchFamily="18" charset="0"/>
              </a:rPr>
              <a:t>Schedule.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Using WHO review figures, a revised schedule could save up to 1 mill children/year - </a:t>
            </a:r>
            <a:r>
              <a:rPr lang="en-US" sz="1600" u="sng" dirty="0">
                <a:solidFill>
                  <a:srgbClr val="0563C1"/>
                </a:solidFill>
                <a:effectLst/>
                <a:latin typeface="Work Sans" pitchFamily="2" charset="0"/>
                <a:ea typeface="Times New Roman" panose="02020603050405020304" pitchFamily="18" charset="0"/>
                <a:hlinkClick r:id="rId3"/>
              </a:rPr>
              <a:t>https://pubmed.ncbi.nlm.nih.gov/32185398</a:t>
            </a:r>
            <a:r>
              <a:rPr lang="en-US" sz="1600" u="sng" dirty="0">
                <a:solidFill>
                  <a:srgbClr val="0563C1"/>
                </a:solidFill>
                <a:effectLst/>
                <a:latin typeface="Work Sans" pitchFamily="2" charset="0"/>
                <a:ea typeface="Times New Roman" panose="02020603050405020304" pitchFamily="18" charset="0"/>
              </a:rPr>
              <a:t>. </a:t>
            </a:r>
            <a:r>
              <a:rPr lang="en-US" sz="1600" dirty="0">
                <a:latin typeface="Work Sans" pitchFamily="2" charset="0"/>
              </a:rPr>
              <a:t>F. Shann.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Effect of </a:t>
            </a: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BCG-revaccinating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 children who </a:t>
            </a: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did not develop a scar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after BCG</a:t>
            </a:r>
            <a:endParaRPr lang="en-US" sz="1600" dirty="0">
              <a:effectLst/>
              <a:latin typeface="Work Sans" pitchFamily="2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Work Sans" pitchFamily="2" charset="0"/>
              </a:rPr>
              <a:t>BCG with DTP.</a:t>
            </a:r>
          </a:p>
          <a:p>
            <a:pPr marL="1600200" lvl="3" indent="-228600">
              <a:buFont typeface="+mj-lt"/>
              <a:buAutoNum type="romanLcPeriod"/>
            </a:pPr>
            <a:r>
              <a:rPr lang="en-US" sz="1600" dirty="0">
                <a:latin typeface="Work Sans" pitchFamily="2" charset="0"/>
              </a:rPr>
              <a:t>Can live vaccines be used to reduce the </a:t>
            </a:r>
            <a:r>
              <a:rPr lang="en-US" sz="1600" u="sng" dirty="0">
                <a:latin typeface="Work Sans" pitchFamily="2" charset="0"/>
              </a:rPr>
              <a:t>tolerizing effects </a:t>
            </a:r>
            <a:r>
              <a:rPr lang="en-US" sz="1600" dirty="0">
                <a:latin typeface="Work Sans" pitchFamily="2" charset="0"/>
              </a:rPr>
              <a:t>of some childhood vaccines like DTP/Penta, e.g. by giving BCG with DTP </a:t>
            </a:r>
          </a:p>
          <a:p>
            <a:pPr marL="1600200" lvl="3" indent="-228600">
              <a:buFont typeface="+mj-lt"/>
              <a:buAutoNum type="romanLcPeriod"/>
            </a:pP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Can BCG-revaccination given with the third dose of DTP-containing vaccine reduce </a:t>
            </a: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all-cause mortality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, as suggested by the WHO review. </a:t>
            </a:r>
          </a:p>
          <a:p>
            <a:pPr marL="685800" lvl="1" indent="-228600">
              <a:buFont typeface="+mj-lt"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  Elderly studies: 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BCG for respiratory infections (e.g. Activate 1)</a:t>
            </a:r>
          </a:p>
          <a:p>
            <a:pPr marL="685800" lvl="1" indent="-228600">
              <a:buFont typeface="+mj-lt"/>
              <a:buAutoNum type="alphaLcPeriod"/>
            </a:pPr>
            <a:r>
              <a:rPr lang="en-US" sz="1600" b="1" dirty="0">
                <a:latin typeface="Work Sans" pitchFamily="2" charset="0"/>
                <a:ea typeface="Times New Roman" panose="02020603050405020304" pitchFamily="18" charset="0"/>
              </a:rPr>
              <a:t>  Chronic disease studies:  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BCG for Type 1 and/or Type 2 diabetes (e.g. Harvard study)</a:t>
            </a:r>
            <a:endParaRPr lang="en-US" sz="1600" b="1" dirty="0">
              <a:latin typeface="Work Sans" pitchFamily="2" charset="0"/>
              <a:ea typeface="Times New Roman" panose="02020603050405020304" pitchFamily="18" charset="0"/>
            </a:endParaRPr>
          </a:p>
          <a:p>
            <a:pPr marL="800100" lvl="1" indent="-342900">
              <a:buAutoNum type="alphaLcPeriod" startAt="6"/>
            </a:pPr>
            <a:r>
              <a:rPr lang="en-US" sz="1600" b="1" dirty="0" err="1">
                <a:latin typeface="Work Sans" pitchFamily="2" charset="0"/>
                <a:ea typeface="Times New Roman" panose="02020603050405020304" pitchFamily="18" charset="0"/>
              </a:rPr>
              <a:t>nOPV</a:t>
            </a:r>
            <a:r>
              <a:rPr lang="en-US" sz="1600" b="1" dirty="0">
                <a:latin typeface="Work Sans" pitchFamily="2" charset="0"/>
                <a:ea typeface="Times New Roman" panose="02020603050405020304" pitchFamily="18" charset="0"/>
              </a:rPr>
              <a:t>/OPV.  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Further study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the NSEs of </a:t>
            </a:r>
            <a:r>
              <a:rPr lang="en-US" sz="1600" dirty="0" err="1">
                <a:effectLst/>
                <a:latin typeface="Work Sans" pitchFamily="2" charset="0"/>
                <a:ea typeface="Times New Roman" panose="02020603050405020304" pitchFamily="18" charset="0"/>
              </a:rPr>
              <a:t>nOPV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 (may have similar beneficial NSEs as OPV and could mitigate the impact on child mortality of stopping OPV), and of OPV.  S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tudies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of the effects of stopping OPV on all cause mortality </a:t>
            </a:r>
          </a:p>
          <a:p>
            <a:pPr marL="800100" lvl="1" indent="-342900">
              <a:buAutoNum type="alphaLcPeriod" startAt="6"/>
            </a:pPr>
            <a:r>
              <a:rPr lang="en-US" sz="1600" b="1" dirty="0">
                <a:latin typeface="Work Sans" pitchFamily="2" charset="0"/>
                <a:ea typeface="Times New Roman" panose="02020603050405020304" pitchFamily="18" charset="0"/>
              </a:rPr>
              <a:t>H</a:t>
            </a: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igher powered studies,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possibly sufficient for regulatory approval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A3F09-6ECD-FDBB-D306-2FD55579F201}"/>
              </a:ext>
            </a:extLst>
          </p:cNvPr>
          <p:cNvSpPr/>
          <p:nvPr/>
        </p:nvSpPr>
        <p:spPr>
          <a:xfrm>
            <a:off x="405521" y="1032754"/>
            <a:ext cx="1393438" cy="4572000"/>
          </a:xfrm>
          <a:prstGeom prst="rect">
            <a:avLst/>
          </a:prstGeom>
          <a:solidFill>
            <a:srgbClr val="00AE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endParaRPr lang="en-US" sz="1400" b="1" i="0" u="none" strike="noStrike" cap="none" dirty="0">
              <a:solidFill>
                <a:schemeClr val="bg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r>
              <a:rPr lang="en-US" sz="1400" b="1" i="0" u="none" strike="noStrike" cap="none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Existing Vaccines</a:t>
            </a:r>
          </a:p>
        </p:txBody>
      </p:sp>
    </p:spTree>
    <p:extLst>
      <p:ext uri="{BB962C8B-B14F-4D97-AF65-F5344CB8AC3E}">
        <p14:creationId xmlns:p14="http://schemas.microsoft.com/office/powerpoint/2010/main" val="257682073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7096" y="13717"/>
            <a:ext cx="1042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Work Sans" pitchFamily="2" charset="0"/>
              </a:rPr>
              <a:t>Desired outcomes of today’s meeting</a:t>
            </a:r>
          </a:p>
        </p:txBody>
      </p:sp>
      <p:sp>
        <p:nvSpPr>
          <p:cNvPr id="2" name="Google Shape;691;p18">
            <a:extLst>
              <a:ext uri="{FF2B5EF4-FFF2-40B4-BE49-F238E27FC236}">
                <a16:creationId xmlns:a16="http://schemas.microsoft.com/office/drawing/2014/main" id="{62372576-5DC6-798C-80B0-DB4447B46BBB}"/>
              </a:ext>
            </a:extLst>
          </p:cNvPr>
          <p:cNvSpPr/>
          <p:nvPr/>
        </p:nvSpPr>
        <p:spPr>
          <a:xfrm>
            <a:off x="-3255" y="0"/>
            <a:ext cx="202490" cy="4427259"/>
          </a:xfrm>
          <a:prstGeom prst="rect">
            <a:avLst/>
          </a:prstGeom>
          <a:solidFill>
            <a:srgbClr val="00AEF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692;p18">
            <a:extLst>
              <a:ext uri="{FF2B5EF4-FFF2-40B4-BE49-F238E27FC236}">
                <a16:creationId xmlns:a16="http://schemas.microsoft.com/office/drawing/2014/main" id="{F89BE64B-A659-AA16-349B-078E8D643D38}"/>
              </a:ext>
            </a:extLst>
          </p:cNvPr>
          <p:cNvSpPr/>
          <p:nvPr/>
        </p:nvSpPr>
        <p:spPr>
          <a:xfrm>
            <a:off x="-3255" y="4415306"/>
            <a:ext cx="202490" cy="2442694"/>
          </a:xfrm>
          <a:prstGeom prst="rect">
            <a:avLst/>
          </a:prstGeom>
          <a:solidFill>
            <a:srgbClr val="64B54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B4CD12-7897-B493-C84B-3E4B410FD2E5}"/>
              </a:ext>
            </a:extLst>
          </p:cNvPr>
          <p:cNvSpPr txBox="1"/>
          <p:nvPr/>
        </p:nvSpPr>
        <p:spPr>
          <a:xfrm>
            <a:off x="2083984" y="669307"/>
            <a:ext cx="9005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Work Sans" pitchFamily="2" charset="0"/>
              </a:rPr>
              <a:t>2.  Call for/support the development of novel innate immunity-enhancing vaccines, seeking to provide broad spectrum, more rapid, and more enduring protection</a:t>
            </a:r>
            <a:endParaRPr lang="en-US" sz="1600" dirty="0">
              <a:latin typeface="Work Sans" pitchFamily="2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Work Sans" pitchFamily="2" charset="0"/>
              </a:rPr>
              <a:t>Develop </a:t>
            </a:r>
            <a:r>
              <a:rPr lang="en-US" sz="1600" u="sng" dirty="0">
                <a:latin typeface="Work Sans" pitchFamily="2" charset="0"/>
              </a:rPr>
              <a:t>new</a:t>
            </a:r>
            <a:r>
              <a:rPr lang="en-US" sz="1600" b="1" dirty="0">
                <a:latin typeface="Work Sans" pitchFamily="2" charset="0"/>
              </a:rPr>
              <a:t> </a:t>
            </a:r>
            <a:r>
              <a:rPr lang="en-US" sz="1600" dirty="0">
                <a:latin typeface="Work Sans" pitchFamily="2" charset="0"/>
              </a:rPr>
              <a:t>vaccines from scratch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Work Sans" pitchFamily="2" charset="0"/>
              </a:rPr>
              <a:t>Explore using </a:t>
            </a:r>
            <a:r>
              <a:rPr lang="en-US" sz="1600" u="sng" dirty="0">
                <a:latin typeface="Work Sans" pitchFamily="2" charset="0"/>
              </a:rPr>
              <a:t>open/equitable intellectual property </a:t>
            </a:r>
            <a:r>
              <a:rPr lang="en-US" sz="1600" dirty="0">
                <a:latin typeface="Work Sans" pitchFamily="2" charset="0"/>
              </a:rPr>
              <a:t>regimes  (given public funding, and need for widespread coverage)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A3F09-6ECD-FDBB-D306-2FD55579F201}"/>
              </a:ext>
            </a:extLst>
          </p:cNvPr>
          <p:cNvSpPr/>
          <p:nvPr/>
        </p:nvSpPr>
        <p:spPr>
          <a:xfrm>
            <a:off x="405521" y="819555"/>
            <a:ext cx="1393438" cy="1190000"/>
          </a:xfrm>
          <a:prstGeom prst="rect">
            <a:avLst/>
          </a:prstGeom>
          <a:solidFill>
            <a:srgbClr val="00AE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r>
              <a:rPr lang="en-US" sz="1400" b="1" i="0" u="none" strike="noStrike" cap="none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New Vaccines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74F146-00CF-C05A-A95B-23477FD31548}"/>
              </a:ext>
            </a:extLst>
          </p:cNvPr>
          <p:cNvSpPr/>
          <p:nvPr/>
        </p:nvSpPr>
        <p:spPr>
          <a:xfrm>
            <a:off x="405521" y="2339163"/>
            <a:ext cx="1393438" cy="2721938"/>
          </a:xfrm>
          <a:prstGeom prst="rect">
            <a:avLst/>
          </a:prstGeom>
          <a:solidFill>
            <a:srgbClr val="00AE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r>
              <a:rPr lang="en-US" sz="1400" b="1" i="0" u="none" strike="noStrike" cap="none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Policy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3A60E7-C915-0A6F-3703-422FA5324347}"/>
              </a:ext>
            </a:extLst>
          </p:cNvPr>
          <p:cNvSpPr txBox="1"/>
          <p:nvPr/>
        </p:nvSpPr>
        <p:spPr>
          <a:xfrm>
            <a:off x="2083983" y="2221613"/>
            <a:ext cx="970249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 </a:t>
            </a: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Explore adopting </a:t>
            </a:r>
            <a:r>
              <a:rPr lang="en-US" sz="1600" b="1" dirty="0">
                <a:latin typeface="Work Sans" pitchFamily="2" charset="0"/>
                <a:ea typeface="Times New Roman" panose="02020603050405020304" pitchFamily="18" charset="0"/>
              </a:rPr>
              <a:t>policies re </a:t>
            </a: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NSE/broad spectrum vaccines</a:t>
            </a:r>
          </a:p>
          <a:p>
            <a:pPr marL="800100" lvl="1" indent="-342900">
              <a:buAutoNum type="alphaLcPeriod"/>
            </a:pPr>
            <a:r>
              <a:rPr lang="en-US" sz="1600" b="1" dirty="0">
                <a:latin typeface="Work Sans" pitchFamily="2" charset="0"/>
                <a:ea typeface="Times New Roman" panose="02020603050405020304" pitchFamily="18" charset="0"/>
              </a:rPr>
              <a:t>BCG/neonates</a:t>
            </a:r>
          </a:p>
          <a:p>
            <a:pPr marL="1257300" lvl="2" indent="-342900">
              <a:buAutoNum type="alphaLcPeriod"/>
            </a:pPr>
            <a:r>
              <a:rPr lang="en-US" sz="1600" u="sng" dirty="0">
                <a:latin typeface="Work Sans" pitchFamily="2" charset="0"/>
                <a:ea typeface="Times New Roman" panose="02020603050405020304" pitchFamily="18" charset="0"/>
              </a:rPr>
              <a:t>Monitor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:  Coverage at </a:t>
            </a:r>
            <a:r>
              <a:rPr lang="en-US" sz="1600" u="sng" dirty="0">
                <a:latin typeface="Work Sans" pitchFamily="2" charset="0"/>
                <a:ea typeface="Times New Roman" panose="02020603050405020304" pitchFamily="18" charset="0"/>
              </a:rPr>
              <a:t>7 days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; presence of </a:t>
            </a:r>
            <a:r>
              <a:rPr lang="en-US" sz="1600" u="sng" dirty="0">
                <a:latin typeface="Work Sans" pitchFamily="2" charset="0"/>
                <a:ea typeface="Times New Roman" panose="02020603050405020304" pitchFamily="18" charset="0"/>
              </a:rPr>
              <a:t>scar</a:t>
            </a:r>
          </a:p>
          <a:p>
            <a:pPr marL="1257300" lvl="2" indent="-342900">
              <a:buAutoNum type="alphaLcPeriod"/>
            </a:pP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Make</a:t>
            </a:r>
            <a:r>
              <a:rPr lang="en-US" sz="1600" dirty="0">
                <a:latin typeface="Work Sans" pitchFamily="2" charset="0"/>
                <a:ea typeface="Times New Roman" panose="02020603050405020304" pitchFamily="18" charset="0"/>
              </a:rPr>
              <a:t> neonate 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recommendation more specific- </a:t>
            </a: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BCG </a:t>
            </a:r>
            <a:r>
              <a:rPr lang="en-US" sz="1600" u="sng" dirty="0">
                <a:latin typeface="Work Sans" pitchFamily="2" charset="0"/>
                <a:ea typeface="Times New Roman" panose="02020603050405020304" pitchFamily="18" charset="0"/>
              </a:rPr>
              <a:t>has </a:t>
            </a: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NSEs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, is not just a mediocre TB vaccine</a:t>
            </a:r>
          </a:p>
          <a:p>
            <a:pPr marL="1257300" lvl="2" indent="-342900">
              <a:buAutoNum type="alphaLcPeriod"/>
            </a:pPr>
            <a:r>
              <a:rPr lang="en-US" sz="1600" u="sng" dirty="0">
                <a:effectLst/>
                <a:latin typeface="Work Sans" pitchFamily="2" charset="0"/>
                <a:ea typeface="Times New Roman" panose="02020603050405020304" pitchFamily="18" charset="0"/>
              </a:rPr>
              <a:t>Strains:</a:t>
            </a:r>
            <a:r>
              <a:rPr lang="en-US" sz="1600" dirty="0">
                <a:effectLst/>
                <a:latin typeface="Work Sans" pitchFamily="2" charset="0"/>
                <a:ea typeface="Times New Roman" panose="02020603050405020304" pitchFamily="18" charset="0"/>
              </a:rPr>
              <a:t> Favor use of BCG Japan or BCG Denmark over BCG Russia, given efficacy data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b="1" dirty="0">
                <a:effectLst/>
                <a:latin typeface="Work Sans" pitchFamily="2" charset="0"/>
                <a:ea typeface="Times New Roman" panose="02020603050405020304" pitchFamily="18" charset="0"/>
              </a:rPr>
              <a:t>Pandemics/epidemics: 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Diversify the portfolio and approach.  In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addition to an institutional and funding pathway geared to nove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l,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proprietary, narrow vaccines, we should also support the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study of broad spectrum / existing/ open IP vaccines, particularly give that funds are largely public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0907ED-5BE3-EFA5-0F63-CEA4AAA5816D}"/>
              </a:ext>
            </a:extLst>
          </p:cNvPr>
          <p:cNvSpPr/>
          <p:nvPr/>
        </p:nvSpPr>
        <p:spPr>
          <a:xfrm>
            <a:off x="396945" y="5244521"/>
            <a:ext cx="1393438" cy="1190000"/>
          </a:xfrm>
          <a:prstGeom prst="rect">
            <a:avLst/>
          </a:prstGeom>
          <a:solidFill>
            <a:srgbClr val="00AE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r>
              <a:rPr lang="en-US" sz="1400" b="1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Next Steps</a:t>
            </a:r>
            <a:endParaRPr lang="en-US" sz="1400" b="1" i="0" u="none" strike="noStrike" cap="none" dirty="0">
              <a:solidFill>
                <a:schemeClr val="bg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E4C36-4172-306A-47F7-C3A3C5644F3F}"/>
              </a:ext>
            </a:extLst>
          </p:cNvPr>
          <p:cNvSpPr txBox="1"/>
          <p:nvPr/>
        </p:nvSpPr>
        <p:spPr>
          <a:xfrm>
            <a:off x="2174964" y="5200892"/>
            <a:ext cx="99036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Work Sans" pitchFamily="2" charset="0"/>
              </a:rPr>
              <a:t>4.  Desired next steps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Work Sans" pitchFamily="2" charset="0"/>
              </a:rPr>
              <a:t>Follow up meeting with WHO.  Enter into SAGE processes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Work Sans" pitchFamily="2" charset="0"/>
              </a:rPr>
              <a:t>WHO to consider: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Work Sans" pitchFamily="2" charset="0"/>
              </a:rPr>
              <a:t>Informal or formal recommendations endorsing points 1-3 above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Work Sans" pitchFamily="2" charset="0"/>
              </a:rPr>
              <a:t>Communication to funders endorsing points 1-3 above</a:t>
            </a:r>
          </a:p>
        </p:txBody>
      </p:sp>
    </p:spTree>
    <p:extLst>
      <p:ext uri="{BB962C8B-B14F-4D97-AF65-F5344CB8AC3E}">
        <p14:creationId xmlns:p14="http://schemas.microsoft.com/office/powerpoint/2010/main" val="32332729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DA6269-ACBC-36A0-FF5B-9B8DFB4871F2}"/>
              </a:ext>
            </a:extLst>
          </p:cNvPr>
          <p:cNvSpPr txBox="1"/>
          <p:nvPr/>
        </p:nvSpPr>
        <p:spPr>
          <a:xfrm>
            <a:off x="507703" y="-78272"/>
            <a:ext cx="1076280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Intro comments:</a:t>
            </a:r>
          </a:p>
          <a:p>
            <a:endParaRPr lang="en-US" sz="1200" dirty="0"/>
          </a:p>
          <a:p>
            <a:r>
              <a:rPr lang="en-US" sz="1200" dirty="0"/>
              <a:t>Discuss to day - Radical approach to  vaccines.  </a:t>
            </a:r>
          </a:p>
          <a:p>
            <a:r>
              <a:rPr lang="en-US" sz="1200" dirty="0"/>
              <a:t>Two  distinctive </a:t>
            </a:r>
            <a:r>
              <a:rPr lang="en-US" sz="1200" dirty="0" err="1"/>
              <a:t>element.s</a:t>
            </a:r>
            <a:endParaRPr lang="en-US" sz="1200" dirty="0"/>
          </a:p>
          <a:p>
            <a:r>
              <a:rPr lang="en-US" sz="1200" dirty="0"/>
              <a:t>	1) One is broad spectrum </a:t>
            </a:r>
            <a:r>
              <a:rPr lang="en-US" sz="1200" dirty="0" err="1"/>
              <a:t>protectoin</a:t>
            </a:r>
            <a:r>
              <a:rPr lang="en-US" sz="1200" dirty="0"/>
              <a:t>, across </a:t>
            </a:r>
            <a:r>
              <a:rPr lang="en-US" sz="1200" dirty="0" err="1"/>
              <a:t>varieants</a:t>
            </a:r>
            <a:r>
              <a:rPr lang="en-US" sz="1200" dirty="0"/>
              <a:t>, and even across </a:t>
            </a:r>
            <a:r>
              <a:rPr lang="en-US" sz="1200" dirty="0" err="1"/>
              <a:t>patohgens</a:t>
            </a:r>
            <a:r>
              <a:rPr lang="en-US" sz="1200" dirty="0"/>
              <a:t>. also known,, as nonspecific, heterologous, or off </a:t>
            </a:r>
            <a:r>
              <a:rPr lang="en-US" sz="1200" dirty="0" err="1"/>
              <a:t>taget</a:t>
            </a:r>
            <a:r>
              <a:rPr lang="en-US" sz="1200" dirty="0"/>
              <a:t> effects. In other words, instead of once vaccine for  one </a:t>
            </a:r>
            <a:r>
              <a:rPr lang="en-US" sz="1200" dirty="0" err="1"/>
              <a:t>diseae</a:t>
            </a:r>
            <a:r>
              <a:rPr lang="en-US" sz="1200" dirty="0"/>
              <a:t>, we are exploring one vaccine, for many disease. </a:t>
            </a:r>
          </a:p>
          <a:p>
            <a:r>
              <a:rPr lang="en-US" sz="1200" dirty="0"/>
              <a:t>	2) The second is open IP.  generally, these vaccines, which of course are in large part publicly funded, would be open IP. With equitable access to all</a:t>
            </a:r>
          </a:p>
          <a:p>
            <a:endParaRPr lang="en-US" sz="1200" dirty="0"/>
          </a:p>
          <a:p>
            <a:r>
              <a:rPr lang="en-US" sz="1200" dirty="0"/>
              <a:t>The social, legal, economic, and public health </a:t>
            </a:r>
            <a:r>
              <a:rPr lang="en-US" sz="1200" dirty="0" err="1"/>
              <a:t>implicaoitn</a:t>
            </a:r>
            <a:r>
              <a:rPr lang="en-US" sz="1200" dirty="0"/>
              <a:t> of such an approach would be profound.</a:t>
            </a:r>
          </a:p>
          <a:p>
            <a:endParaRPr lang="en-US" sz="1200" dirty="0"/>
          </a:p>
          <a:p>
            <a:r>
              <a:rPr lang="en-US" sz="1200" dirty="0"/>
              <a:t>The need as we know is dire.  Humanity is </a:t>
            </a:r>
            <a:r>
              <a:rPr lang="en-US" sz="1200" dirty="0" err="1"/>
              <a:t>bedevlied</a:t>
            </a:r>
            <a:r>
              <a:rPr lang="en-US" sz="1200" dirty="0"/>
              <a:t> by a veritable parade of pathogens- </a:t>
            </a:r>
            <a:r>
              <a:rPr lang="en-US" sz="1200" dirty="0" err="1"/>
              <a:t>epidewmics</a:t>
            </a:r>
            <a:r>
              <a:rPr lang="en-US" sz="1200" dirty="0"/>
              <a:t>, pandemics, endemic diseases that end lives, and  crush economies, causing </a:t>
            </a:r>
            <a:r>
              <a:rPr lang="en-US" sz="1200" dirty="0" err="1"/>
              <a:t>trillins</a:t>
            </a:r>
            <a:r>
              <a:rPr lang="en-US" sz="1200" dirty="0"/>
              <a:t> in economic loss</a:t>
            </a:r>
          </a:p>
          <a:p>
            <a:endParaRPr lang="en-US" sz="1200" dirty="0"/>
          </a:p>
          <a:p>
            <a:r>
              <a:rPr lang="en-US" sz="1200" dirty="0"/>
              <a:t>Given that the cost of </a:t>
            </a:r>
            <a:r>
              <a:rPr lang="en-US" sz="1200" dirty="0" err="1"/>
              <a:t>explratoin</a:t>
            </a:r>
            <a:r>
              <a:rPr lang="en-US" sz="1200" dirty="0"/>
              <a:t> is miniscule, the upside is astronomical- and the chances of success, based on decades of clinical trials showing broad spectrum effects and </a:t>
            </a:r>
            <a:r>
              <a:rPr lang="en-US" sz="1200" dirty="0" err="1"/>
              <a:t>naew</a:t>
            </a:r>
            <a:r>
              <a:rPr lang="en-US" sz="1200" dirty="0"/>
              <a:t> understanding of mechanism, are decent,  it would arguably be a severe </a:t>
            </a:r>
            <a:r>
              <a:rPr lang="en-US" sz="1200" dirty="0" err="1"/>
              <a:t>dereleiction</a:t>
            </a:r>
            <a:r>
              <a:rPr lang="en-US" sz="1200" dirty="0"/>
              <a:t> of duty not to explore this aggressively.</a:t>
            </a:r>
          </a:p>
          <a:p>
            <a:endParaRPr lang="en-US" sz="1200" dirty="0"/>
          </a:p>
          <a:p>
            <a:r>
              <a:rPr lang="en-US" sz="1200" dirty="0"/>
              <a:t>With regard to pandemic vaccines, the challenges are legion:</a:t>
            </a:r>
          </a:p>
          <a:p>
            <a:r>
              <a:rPr lang="en-US" sz="1200" dirty="0"/>
              <a:t> - vaccine equity (none, then low mRNA)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Variants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Duration</a:t>
            </a:r>
          </a:p>
          <a:p>
            <a:pPr marL="285750" indent="-285750">
              <a:buFontTx/>
              <a:buChar char="-"/>
            </a:pPr>
            <a:r>
              <a:rPr lang="en-US" sz="1200" dirty="0" err="1"/>
              <a:t>Hestiancy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Basic ethics and governance - public funding for </a:t>
            </a:r>
            <a:r>
              <a:rPr lang="en-US" sz="1200" dirty="0" err="1"/>
              <a:t>prrivatly</a:t>
            </a:r>
            <a:r>
              <a:rPr lang="en-US" sz="1200" dirty="0"/>
              <a:t> owned products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The lack of any vaccine at all, for months to </a:t>
            </a:r>
            <a:r>
              <a:rPr lang="en-US" sz="1200" dirty="0" err="1"/>
              <a:t>years,each</a:t>
            </a:r>
            <a:r>
              <a:rPr lang="en-US" sz="1200" dirty="0"/>
              <a:t> time a pandemic hits</a:t>
            </a:r>
          </a:p>
          <a:p>
            <a:endParaRPr lang="en-US" sz="1200" dirty="0"/>
          </a:p>
          <a:p>
            <a:r>
              <a:rPr lang="en-US" sz="1200" dirty="0"/>
              <a:t>If we could use existing vaccines to curb pandemics, that could change world history.   </a:t>
            </a:r>
          </a:p>
          <a:p>
            <a:endParaRPr lang="en-US" sz="1200" dirty="0"/>
          </a:p>
          <a:p>
            <a:r>
              <a:rPr lang="en-US" sz="1200" dirty="0"/>
              <a:t>With </a:t>
            </a:r>
            <a:r>
              <a:rPr lang="en-US" sz="1200" dirty="0" err="1"/>
              <a:t>regad</a:t>
            </a:r>
            <a:r>
              <a:rPr lang="en-US" sz="1200" dirty="0"/>
              <a:t> to childhood vaccines, there are low-cost opportunities to save many lives</a:t>
            </a:r>
          </a:p>
          <a:p>
            <a:endParaRPr lang="en-US" sz="1200" dirty="0"/>
          </a:p>
          <a:p>
            <a:r>
              <a:rPr lang="en-US" sz="1200" dirty="0"/>
              <a:t>We are not guaranteeing that any of this will work, but it behooves us to explore, and in some cases, to make immediate policy change. </a:t>
            </a:r>
          </a:p>
          <a:p>
            <a:endParaRPr lang="en-US" sz="1200" dirty="0"/>
          </a:p>
          <a:p>
            <a:r>
              <a:rPr lang="en-US" sz="1200" dirty="0"/>
              <a:t>A quick note on language. As a Lawyer and a writer, and one who pays particular attention to </a:t>
            </a:r>
            <a:r>
              <a:rPr lang="en-US" sz="1200" dirty="0" err="1"/>
              <a:t>workss</a:t>
            </a:r>
            <a:r>
              <a:rPr lang="en-US" sz="1200" dirty="0"/>
              <a:t>, I don’t particularly like the current raft of terms,- nonspecific, off target, heterologous.  </a:t>
            </a:r>
            <a:r>
              <a:rPr lang="en-US" sz="1200" dirty="0" err="1"/>
              <a:t>Tey</a:t>
            </a:r>
            <a:r>
              <a:rPr lang="en-US" sz="1200" dirty="0"/>
              <a:t> are al </a:t>
            </a:r>
            <a:r>
              <a:rPr lang="en-US" sz="1200" dirty="0" err="1"/>
              <a:t>vagely</a:t>
            </a:r>
            <a:r>
              <a:rPr lang="en-US" sz="1200" dirty="0"/>
              <a:t> pejorative. Other options, that are nonpejorative, and </a:t>
            </a:r>
            <a:r>
              <a:rPr lang="en-US" sz="1200" dirty="0" err="1"/>
              <a:t>reflectivw</a:t>
            </a:r>
            <a:r>
              <a:rPr lang="en-US" sz="1200" dirty="0"/>
              <a:t> of the vast amount that we </a:t>
            </a:r>
            <a:r>
              <a:rPr lang="en-US" sz="1200" dirty="0" err="1"/>
              <a:t>kow</a:t>
            </a:r>
            <a:r>
              <a:rPr lang="en-US" sz="1200" dirty="0"/>
              <a:t> know, might include broad </a:t>
            </a:r>
            <a:r>
              <a:rPr lang="en-US" sz="1200" dirty="0" err="1"/>
              <a:t>specrum</a:t>
            </a:r>
            <a:r>
              <a:rPr lang="en-US" sz="1200" dirty="0"/>
              <a:t>, Broadly protective, ultra broad spectrum, universal, and systemic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4447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12B3A3-0184-8D3C-FD21-7192F64642B4}"/>
              </a:ext>
            </a:extLst>
          </p:cNvPr>
          <p:cNvSpPr txBox="1"/>
          <p:nvPr/>
        </p:nvSpPr>
        <p:spPr>
          <a:xfrm>
            <a:off x="2274175" y="1028343"/>
            <a:ext cx="767386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Wrap up comments: </a:t>
            </a:r>
          </a:p>
          <a:p>
            <a:r>
              <a:rPr lang="en-US" dirty="0"/>
              <a:t>W</a:t>
            </a:r>
            <a:r>
              <a:rPr lang="en-US" sz="1800" dirty="0"/>
              <a:t>e have just heard from Mihai </a:t>
            </a:r>
            <a:r>
              <a:rPr lang="en-US" sz="1800" dirty="0" err="1"/>
              <a:t>Netia</a:t>
            </a:r>
            <a:r>
              <a:rPr lang="en-US" sz="1800" dirty="0"/>
              <a:t>, </a:t>
            </a:r>
            <a:r>
              <a:rPr lang="en-US" sz="1800" dirty="0" err="1"/>
              <a:t>Chrtisne</a:t>
            </a:r>
            <a:r>
              <a:rPr lang="en-US" sz="1800" dirty="0"/>
              <a:t> </a:t>
            </a:r>
            <a:r>
              <a:rPr lang="en-US" sz="1800" dirty="0" err="1"/>
              <a:t>Stabel</a:t>
            </a:r>
            <a:r>
              <a:rPr lang="en-US" sz="1800" dirty="0"/>
              <a:t> Benn, , Bob Gallo, and Subash Babu </a:t>
            </a:r>
          </a:p>
          <a:p>
            <a:endParaRPr lang="en-US" dirty="0"/>
          </a:p>
          <a:p>
            <a:r>
              <a:rPr lang="en-US" sz="1800" dirty="0"/>
              <a:t>Their </a:t>
            </a:r>
            <a:r>
              <a:rPr lang="en-US" sz="1800" dirty="0" err="1"/>
              <a:t>presetions</a:t>
            </a:r>
            <a:r>
              <a:rPr lang="en-US" sz="1800" dirty="0"/>
              <a:t> covered the </a:t>
            </a:r>
            <a:r>
              <a:rPr lang="en-US" sz="1800" dirty="0" err="1"/>
              <a:t>hstiry</a:t>
            </a:r>
            <a:r>
              <a:rPr lang="en-US" sz="1800" dirty="0"/>
              <a:t>, mechanism, basic science, and recent clinical trial evidence concerning the broad </a:t>
            </a:r>
            <a:r>
              <a:rPr lang="en-US" sz="1800" dirty="0" err="1"/>
              <a:t>specrum</a:t>
            </a:r>
            <a:r>
              <a:rPr lang="en-US" sz="1800" dirty="0"/>
              <a:t> effects of these widely available and low cos </a:t>
            </a:r>
            <a:r>
              <a:rPr lang="en-US" sz="1800" dirty="0" err="1"/>
              <a:t>vacciines</a:t>
            </a:r>
            <a:r>
              <a:rPr lang="en-US" sz="1800" dirty="0"/>
              <a:t>.  	</a:t>
            </a:r>
          </a:p>
          <a:p>
            <a:endParaRPr lang="en-US" dirty="0"/>
          </a:p>
          <a:p>
            <a:r>
              <a:rPr lang="en-US" sz="1800" dirty="0"/>
              <a:t>They also covered the three </a:t>
            </a:r>
            <a:r>
              <a:rPr lang="en-US" dirty="0"/>
              <a:t>desired outcomes  of the meeting</a:t>
            </a:r>
          </a:p>
          <a:p>
            <a:pPr marL="342900" indent="-342900">
              <a:buAutoNum type="arabicParenR"/>
            </a:pPr>
            <a:r>
              <a:rPr lang="en-US" dirty="0"/>
              <a:t>A call for </a:t>
            </a:r>
            <a:r>
              <a:rPr lang="en-US" sz="1800" dirty="0" err="1"/>
              <a:t>addiotnal</a:t>
            </a:r>
            <a:r>
              <a:rPr lang="en-US" sz="1800" dirty="0"/>
              <a:t> studies of the nonspecific effects of existing vaccines, 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sz="1800" dirty="0"/>
              <a:t>A call for Building novel vaccines with elicit tra</a:t>
            </a:r>
            <a:r>
              <a:rPr lang="en-US" dirty="0"/>
              <a:t>ined immunity</a:t>
            </a:r>
          </a:p>
          <a:p>
            <a:pPr marL="342900" indent="-342900">
              <a:buAutoNum type="arabicParenR"/>
            </a:pPr>
            <a:r>
              <a:rPr lang="en-US" sz="1800" dirty="0"/>
              <a:t>Policy changes regarding the NSEs of vaccines</a:t>
            </a:r>
          </a:p>
          <a:p>
            <a:endParaRPr lang="en-US" dirty="0"/>
          </a:p>
          <a:p>
            <a:r>
              <a:rPr lang="en-US" sz="1800" dirty="0"/>
              <a:t>We hope for continued meetings and engagement with WHO and others to discus these matters, and we than</a:t>
            </a:r>
            <a:r>
              <a:rPr lang="en-US" dirty="0"/>
              <a:t>k you all very much for your time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5140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76q1XCOxl0mNTW4SieSWk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8fJP6XHgkyMzzqRqW0MY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8fJP6XHgkyMzzqRqW0M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8fJP6XHgkyMzzqRqW0MY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1075</Words>
  <Application>Microsoft Office PowerPoint</Application>
  <PresentationFormat>Widescreen</PresentationFormat>
  <Paragraphs>87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Work Sans</vt:lpstr>
      <vt:lpstr>Work Sans Medium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 medicines were like open-source software?</dc:title>
  <dc:creator>Microsoft Office User</dc:creator>
  <cp:lastModifiedBy>Jaykumar Menon</cp:lastModifiedBy>
  <cp:revision>50</cp:revision>
  <dcterms:created xsi:type="dcterms:W3CDTF">2022-11-10T12:55:18Z</dcterms:created>
  <dcterms:modified xsi:type="dcterms:W3CDTF">2022-11-18T14:31:59Z</dcterms:modified>
</cp:coreProperties>
</file>