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68" r:id="rId2"/>
    <p:sldId id="260" r:id="rId3"/>
    <p:sldId id="262" r:id="rId4"/>
    <p:sldId id="263" r:id="rId5"/>
    <p:sldId id="264" r:id="rId6"/>
    <p:sldId id="281" r:id="rId7"/>
    <p:sldId id="280" r:id="rId8"/>
    <p:sldId id="261" r:id="rId9"/>
    <p:sldId id="265" r:id="rId10"/>
    <p:sldId id="266" r:id="rId11"/>
    <p:sldId id="268" r:id="rId12"/>
    <p:sldId id="271" r:id="rId13"/>
    <p:sldId id="374" r:id="rId14"/>
    <p:sldId id="376" r:id="rId15"/>
    <p:sldId id="3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405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59957-3E14-5F42-AB69-3FB94C6E81BD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CDC0A-95B0-CD42-B228-88CB4A7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11B90A8-2949-E620-CCF9-484B46853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5707D6-3778-2C47-B936-C816EC03C58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B595F72-D7BC-96B0-8FCB-4C2B5C8D8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01C896A-9EAE-901D-CB1B-4DA13932D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8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E4F7-771C-F44D-9F5A-40F5242BB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1148C-BAAA-8842-B9A2-99027682A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2383D-F788-DD43-BB33-47E78E07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D4BB4-7751-5045-8CF8-C982903F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7F190-7E1C-8A42-AD49-B24EB4D6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9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BCC8-BF7F-E748-83BE-A5FB2D53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D7476-7C5E-EF4E-A195-F15E28F62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E693E-4D31-B54A-84CF-B592DE9B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AC8D-35AC-4748-B954-E464366A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F0832-E0E1-F744-BAC9-CC69E183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1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D0439-04E7-404C-93AD-10C06FFA8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35008-2979-A642-AE58-65241BB00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054D0-8286-DA4E-9FC1-BAB7E377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CF1F9-E9A3-BA4E-A9F9-07C00EE6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2A11C-5310-8B40-9DF6-6AF2461C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5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B8ED-CBBC-9D42-BBE0-69F3F35F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1315-D4FB-5B41-BDA6-EA0FA0A54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55084-25A9-9140-9C27-CE70D480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11365-2579-6F47-9C18-0B1C2D96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7CC2C-FDAB-2740-838A-520BB1AA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3E8B-7DFD-1642-9007-FBEF34FF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2C5E3-53EB-A44D-A5BB-AA8CD3643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04EE-51F9-E840-BFB8-81CAD192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2091-8A18-AD47-AA23-729A741B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9E605-848B-7F43-8C2B-F6B5CA72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1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E84F-EC32-AA43-8D6D-05B142282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C6A02-5720-E942-8C3C-A222F238F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B27F9-B8A4-4246-83AD-A1DDC1B52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9A9B1-2D60-9840-ADC5-3DE0D833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B3BBA-4F0F-1645-AE9A-0352BA99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71211-06DA-5C40-8C58-F86DE070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F552-55DE-7F4B-A2A7-18736019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EA4C9-993F-4E43-BFF6-D819A53DE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3CE44-1CBF-C041-92CA-BBF77808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1CDCD-D9BC-2B4A-A8F7-57A0D4657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038F0-F5B7-BB41-92AD-3CF990CB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CCE04-C019-684F-9A93-5A162A96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239821-9280-2842-91C9-213A5F70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4EA4F-3DE2-D14A-8210-3B087088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7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4EA8-1AEF-0A45-90E4-AB56BFFD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7ACD6-44D2-A747-ADB9-48683CD4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0573B-9BA0-1D4B-87C1-B6012A92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E2273-0918-EF4D-A23A-F1E1ABC6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3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807D8D-F2B2-E24B-991A-021C8FB8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F912-4AB4-3141-9EDD-FD5723F5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187A1-3D5B-AC49-81E2-2B39EED8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422B-077E-3643-BEF5-8F856287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389E1-98BC-7743-9240-9E1A1E40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CA31A-42F2-E244-AA40-230DC4E4D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0AEBD-5ABB-6343-86C2-498DD74F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37027-57EA-3642-83A5-86DB0971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9B204-BC95-5341-924D-B2E4D5CC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3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6A42-4502-174B-A41E-D44BFA48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EB7DD-7283-EA4C-955E-B57BE754D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900F-D431-C440-9952-A6DDDCEB5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EA379-1EEB-C548-AC0C-6F06AE2E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C48CA-2C83-3549-86C5-6BA00C60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1DFEB-063E-6441-8AD0-E9CB02DF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9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FEDF1-7DD3-6A49-9D69-4A84F743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6805C-8CB6-634E-BE09-AAFCE51AE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B7DB5-C2EC-0E4C-8D2E-54E080CFB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E3342-EB32-0444-9855-4EE46F98ED61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1958A-1792-7940-972E-C4378F498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CB26-74BB-8341-A0D1-1265D421C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29904-A304-C842-B615-7BB6AFF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5">
            <a:extLst>
              <a:ext uri="{FF2B5EF4-FFF2-40B4-BE49-F238E27FC236}">
                <a16:creationId xmlns:a16="http://schemas.microsoft.com/office/drawing/2014/main" id="{67606660-6DBE-A4F1-EBDA-1DED498D098C}"/>
              </a:ext>
            </a:extLst>
          </p:cNvPr>
          <p:cNvGrpSpPr>
            <a:grpSpLocks/>
          </p:cNvGrpSpPr>
          <p:nvPr/>
        </p:nvGrpSpPr>
        <p:grpSpPr bwMode="auto">
          <a:xfrm>
            <a:off x="1" y="476"/>
            <a:ext cx="14436726" cy="6857524"/>
            <a:chOff x="-96" y="-729"/>
            <a:chExt cx="8422" cy="5049"/>
          </a:xfrm>
        </p:grpSpPr>
        <p:sp>
          <p:nvSpPr>
            <p:cNvPr id="15365" name="Rectangle 2">
              <a:extLst>
                <a:ext uri="{FF2B5EF4-FFF2-40B4-BE49-F238E27FC236}">
                  <a16:creationId xmlns:a16="http://schemas.microsoft.com/office/drawing/2014/main" id="{A1EFDD3F-14DC-06EC-DA62-E2554B4D5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1912"/>
              <a:ext cx="5760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5366" name="Line 3">
              <a:extLst>
                <a:ext uri="{FF2B5EF4-FFF2-40B4-BE49-F238E27FC236}">
                  <a16:creationId xmlns:a16="http://schemas.microsoft.com/office/drawing/2014/main" id="{1198DF92-9602-366E-7C3E-1088B695A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" y="0"/>
              <a:ext cx="0" cy="4320"/>
            </a:xfrm>
            <a:prstGeom prst="line">
              <a:avLst/>
            </a:prstGeom>
            <a:noFill/>
            <a:ln w="57150">
              <a:solidFill>
                <a:srgbClr val="0000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4">
              <a:extLst>
                <a:ext uri="{FF2B5EF4-FFF2-40B4-BE49-F238E27FC236}">
                  <a16:creationId xmlns:a16="http://schemas.microsoft.com/office/drawing/2014/main" id="{B9314C1E-1116-B049-9228-DA1189F66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" y="-729"/>
              <a:ext cx="1033" cy="504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15368" name="Group 5">
              <a:extLst>
                <a:ext uri="{FF2B5EF4-FFF2-40B4-BE49-F238E27FC236}">
                  <a16:creationId xmlns:a16="http://schemas.microsoft.com/office/drawing/2014/main" id="{B160BE4A-28D8-CE44-353C-59B359F8D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" y="475"/>
              <a:ext cx="620" cy="596"/>
              <a:chOff x="131" y="1152"/>
              <a:chExt cx="811" cy="780"/>
            </a:xfrm>
          </p:grpSpPr>
          <p:sp>
            <p:nvSpPr>
              <p:cNvPr id="15380" name="Oval 6">
                <a:extLst>
                  <a:ext uri="{FF2B5EF4-FFF2-40B4-BE49-F238E27FC236}">
                    <a16:creationId xmlns:a16="http://schemas.microsoft.com/office/drawing/2014/main" id="{D9748510-172F-9475-20B9-E81924B84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" y="1152"/>
                <a:ext cx="811" cy="780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15381" name="Group 7">
                <a:extLst>
                  <a:ext uri="{FF2B5EF4-FFF2-40B4-BE49-F238E27FC236}">
                    <a16:creationId xmlns:a16="http://schemas.microsoft.com/office/drawing/2014/main" id="{0414E89F-0989-D9CA-D041-BAADAFE61A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" y="1199"/>
                <a:ext cx="716" cy="687"/>
                <a:chOff x="559" y="144"/>
                <a:chExt cx="2109" cy="1968"/>
              </a:xfrm>
            </p:grpSpPr>
            <p:sp>
              <p:nvSpPr>
                <p:cNvPr id="15382" name="Oval 8">
                  <a:extLst>
                    <a:ext uri="{FF2B5EF4-FFF2-40B4-BE49-F238E27FC236}">
                      <a16:creationId xmlns:a16="http://schemas.microsoft.com/office/drawing/2014/main" id="{4DDCB26A-6DFE-B8FB-C28F-70FBC17A4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" y="144"/>
                  <a:ext cx="2109" cy="19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3" name="Oval 9">
                  <a:extLst>
                    <a:ext uri="{FF2B5EF4-FFF2-40B4-BE49-F238E27FC236}">
                      <a16:creationId xmlns:a16="http://schemas.microsoft.com/office/drawing/2014/main" id="{CB7CF62C-1D6C-5973-BF17-14892E8681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" y="151"/>
                  <a:ext cx="2109" cy="196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5384" name="Picture 10" descr="dhhs1">
                  <a:extLst>
                    <a:ext uri="{FF2B5EF4-FFF2-40B4-BE49-F238E27FC236}">
                      <a16:creationId xmlns:a16="http://schemas.microsoft.com/office/drawing/2014/main" id="{88411069-888A-FFA0-515E-C7B7225B4D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" y="261"/>
                  <a:ext cx="1879" cy="1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5369" name="Group 11">
              <a:extLst>
                <a:ext uri="{FF2B5EF4-FFF2-40B4-BE49-F238E27FC236}">
                  <a16:creationId xmlns:a16="http://schemas.microsoft.com/office/drawing/2014/main" id="{26164163-9633-1755-5BD9-266D462F05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" y="1781"/>
              <a:ext cx="644" cy="597"/>
              <a:chOff x="128" y="2059"/>
              <a:chExt cx="889" cy="829"/>
            </a:xfrm>
          </p:grpSpPr>
          <p:sp>
            <p:nvSpPr>
              <p:cNvPr id="15374" name="Oval 12">
                <a:extLst>
                  <a:ext uri="{FF2B5EF4-FFF2-40B4-BE49-F238E27FC236}">
                    <a16:creationId xmlns:a16="http://schemas.microsoft.com/office/drawing/2014/main" id="{5C46110A-9AD9-7C4B-BE95-957E67D82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" y="2061"/>
                <a:ext cx="849" cy="827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15375" name="Group 13">
                <a:extLst>
                  <a:ext uri="{FF2B5EF4-FFF2-40B4-BE49-F238E27FC236}">
                    <a16:creationId xmlns:a16="http://schemas.microsoft.com/office/drawing/2014/main" id="{A4A2BF56-9D6F-A545-3BD0-71E870217A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" y="2059"/>
                <a:ext cx="836" cy="771"/>
                <a:chOff x="2934" y="220"/>
                <a:chExt cx="2094" cy="1932"/>
              </a:xfrm>
            </p:grpSpPr>
            <p:sp>
              <p:nvSpPr>
                <p:cNvPr id="15376" name="Oval 14">
                  <a:extLst>
                    <a:ext uri="{FF2B5EF4-FFF2-40B4-BE49-F238E27FC236}">
                      <a16:creationId xmlns:a16="http://schemas.microsoft.com/office/drawing/2014/main" id="{03EC1055-90BE-615D-55CA-EFE8AC909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4" y="352"/>
                  <a:ext cx="1872" cy="17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5377" name="Picture 15" descr="nih1">
                  <a:extLst>
                    <a:ext uri="{FF2B5EF4-FFF2-40B4-BE49-F238E27FC236}">
                      <a16:creationId xmlns:a16="http://schemas.microsoft.com/office/drawing/2014/main" id="{086B4323-F77A-532A-87A8-2612B33F4E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2" y="477"/>
                  <a:ext cx="1608" cy="15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78" name="Rectangle 16">
                  <a:extLst>
                    <a:ext uri="{FF2B5EF4-FFF2-40B4-BE49-F238E27FC236}">
                      <a16:creationId xmlns:a16="http://schemas.microsoft.com/office/drawing/2014/main" id="{50A1B46F-B4EE-3A2A-6E21-06BF7548D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8" y="220"/>
                  <a:ext cx="1820" cy="1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79" name="Oval 17">
                  <a:extLst>
                    <a:ext uri="{FF2B5EF4-FFF2-40B4-BE49-F238E27FC236}">
                      <a16:creationId xmlns:a16="http://schemas.microsoft.com/office/drawing/2014/main" id="{07FD9159-B63A-4D3B-7BFA-6D334833D1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4" y="358"/>
                  <a:ext cx="1872" cy="179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5370" name="Text Box 18">
              <a:extLst>
                <a:ext uri="{FF2B5EF4-FFF2-40B4-BE49-F238E27FC236}">
                  <a16:creationId xmlns:a16="http://schemas.microsoft.com/office/drawing/2014/main" id="{D111D097-B475-E01C-562D-BF743A948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" y="1065"/>
              <a:ext cx="1207" cy="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</a:rPr>
                <a:t>U.S. Department of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</a:rPr>
                <a:t>Health and Human Services</a:t>
              </a:r>
            </a:p>
          </p:txBody>
        </p:sp>
        <p:sp>
          <p:nvSpPr>
            <p:cNvPr id="15371" name="Text Box 19">
              <a:extLst>
                <a:ext uri="{FF2B5EF4-FFF2-40B4-BE49-F238E27FC236}">
                  <a16:creationId xmlns:a16="http://schemas.microsoft.com/office/drawing/2014/main" id="{6FDB4452-192C-6CD5-6303-783693DFE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" y="2397"/>
              <a:ext cx="1207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</a:rPr>
                <a:t>National Institutes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</a:rPr>
                <a:t>of Health</a:t>
              </a:r>
            </a:p>
          </p:txBody>
        </p:sp>
        <p:sp>
          <p:nvSpPr>
            <p:cNvPr id="15372" name="Text Box 20">
              <a:extLst>
                <a:ext uri="{FF2B5EF4-FFF2-40B4-BE49-F238E27FC236}">
                  <a16:creationId xmlns:a16="http://schemas.microsoft.com/office/drawing/2014/main" id="{96DB3CF6-F9B9-1A64-1E1E-877CC9724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6" y="3685"/>
              <a:ext cx="1207" cy="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</a:rPr>
                <a:t>National Institute of Allergy and Infectious Diseases</a:t>
              </a:r>
            </a:p>
          </p:txBody>
        </p:sp>
        <p:pic>
          <p:nvPicPr>
            <p:cNvPr id="15373" name="Picture 21">
              <a:extLst>
                <a:ext uri="{FF2B5EF4-FFF2-40B4-BE49-F238E27FC236}">
                  <a16:creationId xmlns:a16="http://schemas.microsoft.com/office/drawing/2014/main" id="{30016C36-57DF-C7D2-D0C9-B6A3F118E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" y="2990"/>
              <a:ext cx="623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6" name="Rectangle 26">
            <a:extLst>
              <a:ext uri="{FF2B5EF4-FFF2-40B4-BE49-F238E27FC236}">
                <a16:creationId xmlns:a16="http://schemas.microsoft.com/office/drawing/2014/main" id="{B9011CE3-7C28-B64E-A326-8E0541A1E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4508500"/>
            <a:ext cx="6400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Subash Babu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Scientific Director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NIAID-International Center for Excellence in Research, India</a:t>
            </a:r>
          </a:p>
        </p:txBody>
      </p:sp>
      <p:sp>
        <p:nvSpPr>
          <p:cNvPr id="15387" name="Rectangle 27">
            <a:extLst>
              <a:ext uri="{FF2B5EF4-FFF2-40B4-BE49-F238E27FC236}">
                <a16:creationId xmlns:a16="http://schemas.microsoft.com/office/drawing/2014/main" id="{5334B626-06A8-694D-8BD8-743F71E1B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68120"/>
            <a:ext cx="731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Non-specific effects of BCG vaccination in elderly individuals</a:t>
            </a:r>
            <a:endParaRPr lang="en-US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5364" name="Picture 28">
            <a:extLst>
              <a:ext uri="{FF2B5EF4-FFF2-40B4-BE49-F238E27FC236}">
                <a16:creationId xmlns:a16="http://schemas.microsoft.com/office/drawing/2014/main" id="{67F8A6D3-E8B4-38B2-5AB1-FCFF263A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" y="0"/>
            <a:ext cx="12042866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09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D32036F-2D8D-7B4C-A295-5642AC3E661C}"/>
              </a:ext>
            </a:extLst>
          </p:cNvPr>
          <p:cNvGrpSpPr/>
          <p:nvPr/>
        </p:nvGrpSpPr>
        <p:grpSpPr>
          <a:xfrm>
            <a:off x="802640" y="963901"/>
            <a:ext cx="10393680" cy="5617171"/>
            <a:chOff x="2726464" y="963901"/>
            <a:chExt cx="6518525" cy="56171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18297E-164E-2E44-A507-2870247DA867}"/>
                </a:ext>
              </a:extLst>
            </p:cNvPr>
            <p:cNvSpPr txBox="1"/>
            <p:nvPr/>
          </p:nvSpPr>
          <p:spPr>
            <a:xfrm>
              <a:off x="3222333" y="963901"/>
              <a:ext cx="53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NM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AA6B5-F0BA-6F49-80D0-2DF7557AC741}"/>
                </a:ext>
              </a:extLst>
            </p:cNvPr>
            <p:cNvSpPr txBox="1"/>
            <p:nvPr/>
          </p:nvSpPr>
          <p:spPr>
            <a:xfrm>
              <a:off x="5798534" y="963901"/>
              <a:ext cx="514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CM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47D66-A6C7-F640-B07D-2ACEBA90C7E4}"/>
                </a:ext>
              </a:extLst>
            </p:cNvPr>
            <p:cNvSpPr txBox="1"/>
            <p:nvPr/>
          </p:nvSpPr>
          <p:spPr>
            <a:xfrm>
              <a:off x="8499463" y="963901"/>
              <a:ext cx="508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EM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D30283-E3F3-8848-98C7-F888CE457269}"/>
                </a:ext>
              </a:extLst>
            </p:cNvPr>
            <p:cNvSpPr txBox="1"/>
            <p:nvPr/>
          </p:nvSpPr>
          <p:spPr>
            <a:xfrm>
              <a:off x="3200619" y="3861167"/>
              <a:ext cx="50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TM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6D16FD-B8FC-A94D-896E-3A2707EFB041}"/>
                </a:ext>
              </a:extLst>
            </p:cNvPr>
            <p:cNvSpPr txBox="1"/>
            <p:nvPr/>
          </p:nvSpPr>
          <p:spPr>
            <a:xfrm>
              <a:off x="5762153" y="3861167"/>
              <a:ext cx="584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TEM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783A1E-0169-6E46-B1AB-33161DF66234}"/>
                </a:ext>
              </a:extLst>
            </p:cNvPr>
            <p:cNvSpPr txBox="1"/>
            <p:nvPr/>
          </p:nvSpPr>
          <p:spPr>
            <a:xfrm>
              <a:off x="8536399" y="3861167"/>
              <a:ext cx="587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SCM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EF669E-EC09-834D-9EB7-921FF473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3502" y="1269733"/>
              <a:ext cx="1109700" cy="25494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96FAC-46C3-644A-809E-15487571D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8480" y="1468627"/>
              <a:ext cx="1109700" cy="23505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0B866C-0BC3-C54B-B264-C42FF5A6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5143" y="1468627"/>
              <a:ext cx="1109700" cy="23505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8CF15-9CA7-C143-B02D-16845948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6464" y="4230501"/>
              <a:ext cx="1109700" cy="23505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A96DE-87FB-4342-8C6C-5CA87F381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823" y="4179403"/>
              <a:ext cx="1109700" cy="2401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12229D-69BE-4C4F-9688-CBFC12FAE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289" y="4179403"/>
              <a:ext cx="1109700" cy="2401669"/>
            </a:xfrm>
            <a:prstGeom prst="rect">
              <a:avLst/>
            </a:prstGeom>
          </p:spPr>
        </p:pic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7D5612A8-3543-B541-8966-19BDBB3D5AB7}"/>
                </a:ext>
              </a:extLst>
            </p:cNvPr>
            <p:cNvSpPr/>
            <p:nvPr/>
          </p:nvSpPr>
          <p:spPr>
            <a:xfrm>
              <a:off x="6276160" y="1852957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3CF63ECB-254D-B845-9672-470435E632EE}"/>
                </a:ext>
              </a:extLst>
            </p:cNvPr>
            <p:cNvSpPr/>
            <p:nvPr/>
          </p:nvSpPr>
          <p:spPr>
            <a:xfrm>
              <a:off x="9060831" y="1633124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90BC7120-8E54-E149-A64B-2B4C6BCE77C7}"/>
                </a:ext>
              </a:extLst>
            </p:cNvPr>
            <p:cNvSpPr/>
            <p:nvPr/>
          </p:nvSpPr>
          <p:spPr>
            <a:xfrm>
              <a:off x="6303415" y="4331816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1689FED8-A48A-0F4E-9F2C-42A4CDBF9DDB}"/>
                </a:ext>
              </a:extLst>
            </p:cNvPr>
            <p:cNvSpPr/>
            <p:nvPr/>
          </p:nvSpPr>
          <p:spPr>
            <a:xfrm>
              <a:off x="3719723" y="1484689"/>
              <a:ext cx="3428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09FD6802-C804-EB45-BB3A-E693E692C993}"/>
                </a:ext>
              </a:extLst>
            </p:cNvPr>
            <p:cNvSpPr/>
            <p:nvPr/>
          </p:nvSpPr>
          <p:spPr>
            <a:xfrm>
              <a:off x="3622925" y="4404565"/>
              <a:ext cx="3428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A5C3CDB9-3B24-B846-AEFE-AA32356063A4}"/>
                </a:ext>
              </a:extLst>
            </p:cNvPr>
            <p:cNvSpPr/>
            <p:nvPr/>
          </p:nvSpPr>
          <p:spPr>
            <a:xfrm>
              <a:off x="9068779" y="4331816"/>
              <a:ext cx="3428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1F10726-D548-0B4C-87F8-1B8534D13AC7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induces enhanced frequencies of memory CD8+ T cells</a:t>
            </a:r>
          </a:p>
        </p:txBody>
      </p:sp>
    </p:spTree>
    <p:extLst>
      <p:ext uri="{BB962C8B-B14F-4D97-AF65-F5344CB8AC3E}">
        <p14:creationId xmlns:p14="http://schemas.microsoft.com/office/powerpoint/2010/main" val="86654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F88E2F-9601-8E44-BFAB-2F8FD24FA4B2}"/>
              </a:ext>
            </a:extLst>
          </p:cNvPr>
          <p:cNvGrpSpPr/>
          <p:nvPr/>
        </p:nvGrpSpPr>
        <p:grpSpPr>
          <a:xfrm>
            <a:off x="477520" y="833121"/>
            <a:ext cx="11135359" cy="5856022"/>
            <a:chOff x="2606327" y="1121785"/>
            <a:chExt cx="7433457" cy="55673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069A1A-06B8-714D-80AC-E7BFDF210A5F}"/>
                </a:ext>
              </a:extLst>
            </p:cNvPr>
            <p:cNvSpPr txBox="1"/>
            <p:nvPr/>
          </p:nvSpPr>
          <p:spPr>
            <a:xfrm>
              <a:off x="2953687" y="1121785"/>
              <a:ext cx="1203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Naïve cells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18322D-B1E2-5A46-8336-C308F3305967}"/>
                </a:ext>
              </a:extLst>
            </p:cNvPr>
            <p:cNvSpPr txBox="1"/>
            <p:nvPr/>
          </p:nvSpPr>
          <p:spPr>
            <a:xfrm>
              <a:off x="8175171" y="1121785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Classical Memory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667BC2-C064-BA4B-BAD8-6702727B4B27}"/>
                </a:ext>
              </a:extLst>
            </p:cNvPr>
            <p:cNvSpPr txBox="1"/>
            <p:nvPr/>
          </p:nvSpPr>
          <p:spPr>
            <a:xfrm>
              <a:off x="2606327" y="4007319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Activated Memory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CC761B-09A9-CC4E-A9E5-67C5CEEFFD27}"/>
                </a:ext>
              </a:extLst>
            </p:cNvPr>
            <p:cNvSpPr txBox="1"/>
            <p:nvPr/>
          </p:nvSpPr>
          <p:spPr>
            <a:xfrm>
              <a:off x="5347802" y="4007319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Atypical memory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82D91C-B321-9146-9EA6-9E2310EF65A6}"/>
                </a:ext>
              </a:extLst>
            </p:cNvPr>
            <p:cNvSpPr txBox="1"/>
            <p:nvPr/>
          </p:nvSpPr>
          <p:spPr>
            <a:xfrm>
              <a:off x="8332061" y="4007319"/>
              <a:ext cx="1342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Plasma cells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CE180C-7253-E743-8FAC-95C151EF2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3398" y="1610376"/>
              <a:ext cx="1068227" cy="22501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2FCB3C-4DD0-C040-9C49-B24CC137BCF8}"/>
                </a:ext>
              </a:extLst>
            </p:cNvPr>
            <p:cNvSpPr txBox="1"/>
            <p:nvPr/>
          </p:nvSpPr>
          <p:spPr>
            <a:xfrm>
              <a:off x="5254343" y="1121785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Immature Memory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DA49E1-4260-CF4C-892A-388E29F9D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2155" y="1640652"/>
              <a:ext cx="1060651" cy="22501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C87BBA-CD8D-7348-87AF-59ED6E79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7932" y="1488577"/>
              <a:ext cx="1037923" cy="23505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3F0028-F4AF-B440-A8D3-820C20773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0978" y="4487046"/>
              <a:ext cx="1149719" cy="22020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546785-F6A2-1149-9706-64DD2B488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760" y="4376651"/>
              <a:ext cx="1100795" cy="22512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5CD598-0216-3D4F-ACCF-F59E65F1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86464" y="4428306"/>
              <a:ext cx="1149719" cy="2202096"/>
            </a:xfrm>
            <a:prstGeom prst="rect">
              <a:avLst/>
            </a:prstGeom>
          </p:spPr>
        </p:pic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B3F905FD-B4DA-F941-9D07-3C2D01ED1ADF}"/>
                </a:ext>
              </a:extLst>
            </p:cNvPr>
            <p:cNvSpPr/>
            <p:nvPr/>
          </p:nvSpPr>
          <p:spPr>
            <a:xfrm>
              <a:off x="3690892" y="1865015"/>
              <a:ext cx="3428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752E1D7E-6D7D-A348-8D90-27849605F80A}"/>
                </a:ext>
              </a:extLst>
            </p:cNvPr>
            <p:cNvSpPr/>
            <p:nvPr/>
          </p:nvSpPr>
          <p:spPr>
            <a:xfrm>
              <a:off x="6208023" y="4398025"/>
              <a:ext cx="3428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59CA940B-1DC8-5F4F-9A55-580B45170844}"/>
                </a:ext>
              </a:extLst>
            </p:cNvPr>
            <p:cNvSpPr/>
            <p:nvPr/>
          </p:nvSpPr>
          <p:spPr>
            <a:xfrm>
              <a:off x="6276160" y="1852957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88A7EBF6-7D01-A44D-9920-B1F744522F2A}"/>
                </a:ext>
              </a:extLst>
            </p:cNvPr>
            <p:cNvSpPr/>
            <p:nvPr/>
          </p:nvSpPr>
          <p:spPr>
            <a:xfrm>
              <a:off x="9281671" y="1488575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19593B13-5BCE-6144-BF3A-9264BC95DB67}"/>
                </a:ext>
              </a:extLst>
            </p:cNvPr>
            <p:cNvSpPr/>
            <p:nvPr/>
          </p:nvSpPr>
          <p:spPr>
            <a:xfrm>
              <a:off x="3631493" y="4544329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6E94A73C-822C-6B46-BD84-DD3F2C807E7B}"/>
                </a:ext>
              </a:extLst>
            </p:cNvPr>
            <p:cNvSpPr/>
            <p:nvPr/>
          </p:nvSpPr>
          <p:spPr>
            <a:xfrm>
              <a:off x="9127591" y="4499688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544B3FCD-3795-864B-8071-084F4D3AD425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induces enhanced frequencies of memory B cells</a:t>
            </a:r>
          </a:p>
        </p:txBody>
      </p:sp>
    </p:spTree>
    <p:extLst>
      <p:ext uri="{BB962C8B-B14F-4D97-AF65-F5344CB8AC3E}">
        <p14:creationId xmlns:p14="http://schemas.microsoft.com/office/powerpoint/2010/main" val="3878574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F7774A-6ECD-CA43-B2D5-1245DABBC67D}"/>
              </a:ext>
            </a:extLst>
          </p:cNvPr>
          <p:cNvGrpSpPr/>
          <p:nvPr/>
        </p:nvGrpSpPr>
        <p:grpSpPr>
          <a:xfrm>
            <a:off x="1930400" y="1726278"/>
            <a:ext cx="7965440" cy="4176681"/>
            <a:chOff x="3798834" y="1726279"/>
            <a:chExt cx="4256618" cy="32141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76C5F4-939C-1547-826B-738282C9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8834" y="2095611"/>
              <a:ext cx="1304925" cy="284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152CE6-D21A-2942-BC2B-26DB0607F2FD}"/>
                </a:ext>
              </a:extLst>
            </p:cNvPr>
            <p:cNvSpPr txBox="1"/>
            <p:nvPr/>
          </p:nvSpPr>
          <p:spPr>
            <a:xfrm>
              <a:off x="4350416" y="1726279"/>
              <a:ext cx="576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432FF"/>
                  </a:solidFill>
                </a:rPr>
                <a:t>pDC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BB8499-E449-5646-A60D-0E5F7361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1952" y="2095611"/>
              <a:ext cx="1333500" cy="2844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6C423C-8DF5-D243-A7B4-2515B4F88D58}"/>
                </a:ext>
              </a:extLst>
            </p:cNvPr>
            <p:cNvSpPr txBox="1"/>
            <p:nvPr/>
          </p:nvSpPr>
          <p:spPr>
            <a:xfrm>
              <a:off x="7244329" y="1726279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432FF"/>
                  </a:solidFill>
                </a:rPr>
                <a:t>mDC</a:t>
              </a:r>
              <a:endParaRPr lang="en-US" b="1" dirty="0">
                <a:solidFill>
                  <a:srgbClr val="0432FF"/>
                </a:solidFill>
              </a:endParaRPr>
            </a:p>
          </p:txBody>
        </p:sp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9E8D6567-F17F-4849-BB60-6757B622267E}"/>
                </a:ext>
              </a:extLst>
            </p:cNvPr>
            <p:cNvSpPr/>
            <p:nvPr/>
          </p:nvSpPr>
          <p:spPr>
            <a:xfrm>
              <a:off x="4880284" y="2200914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55ACD265-26F4-6B40-8614-F03C661BB696}"/>
                </a:ext>
              </a:extLst>
            </p:cNvPr>
            <p:cNvSpPr/>
            <p:nvPr/>
          </p:nvSpPr>
          <p:spPr>
            <a:xfrm>
              <a:off x="7799485" y="2095611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25E04-8735-0843-8806-6378806F6551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induces enhanced frequencies of dendritic cells</a:t>
            </a:r>
          </a:p>
        </p:txBody>
      </p:sp>
    </p:spTree>
    <p:extLst>
      <p:ext uri="{BB962C8B-B14F-4D97-AF65-F5344CB8AC3E}">
        <p14:creationId xmlns:p14="http://schemas.microsoft.com/office/powerpoint/2010/main" val="218346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4088B1B-D050-5142-8DB0-D24BB3045A52}"/>
              </a:ext>
            </a:extLst>
          </p:cNvPr>
          <p:cNvGrpSpPr/>
          <p:nvPr/>
        </p:nvGrpSpPr>
        <p:grpSpPr>
          <a:xfrm>
            <a:off x="1046480" y="1103001"/>
            <a:ext cx="10027920" cy="5645008"/>
            <a:chOff x="2336076" y="1103001"/>
            <a:chExt cx="7696109" cy="56450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29E3F1-6531-8F4E-A03B-9E5A40669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6076" y="1436954"/>
              <a:ext cx="1447800" cy="2438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5DCFCE-8F68-FC44-8CF3-FA716C82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287" y="1432250"/>
              <a:ext cx="1428750" cy="2438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FDDFFF-2E8C-C54C-ACEB-5500944CD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9592" y="1329004"/>
              <a:ext cx="1428750" cy="2527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5E9BFD-A258-684C-801B-0018DE928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1535" y="1367104"/>
              <a:ext cx="1390650" cy="2489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65ABF9-38B1-0142-982D-CAD5FC35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5286" y="4220709"/>
              <a:ext cx="1447800" cy="25273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3426FF-7872-B243-B824-068BE389B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2674" y="4101357"/>
              <a:ext cx="1447800" cy="2603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55AE7F-0969-0745-8AAB-F7BAD6BD722C}"/>
                </a:ext>
              </a:extLst>
            </p:cNvPr>
            <p:cNvSpPr txBox="1"/>
            <p:nvPr/>
          </p:nvSpPr>
          <p:spPr>
            <a:xfrm>
              <a:off x="3059977" y="1122051"/>
              <a:ext cx="619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IgG1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17378-FCF3-1445-8F1A-BC8C7B193653}"/>
                </a:ext>
              </a:extLst>
            </p:cNvPr>
            <p:cNvSpPr txBox="1"/>
            <p:nvPr/>
          </p:nvSpPr>
          <p:spPr>
            <a:xfrm>
              <a:off x="4940473" y="1117347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IgG2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5CFBEA-6F2D-2C4D-B87E-953798BF1262}"/>
                </a:ext>
              </a:extLst>
            </p:cNvPr>
            <p:cNvSpPr txBox="1"/>
            <p:nvPr/>
          </p:nvSpPr>
          <p:spPr>
            <a:xfrm>
              <a:off x="7246386" y="1103001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IgG3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DD5EA8-19B1-0042-B714-6504A2A94324}"/>
                </a:ext>
              </a:extLst>
            </p:cNvPr>
            <p:cNvSpPr txBox="1"/>
            <p:nvPr/>
          </p:nvSpPr>
          <p:spPr>
            <a:xfrm>
              <a:off x="9290699" y="1122051"/>
              <a:ext cx="619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IgG4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9D5417-A8A5-9345-86B4-6A1028C8507C}"/>
                </a:ext>
              </a:extLst>
            </p:cNvPr>
            <p:cNvSpPr txBox="1"/>
            <p:nvPr/>
          </p:nvSpPr>
          <p:spPr>
            <a:xfrm>
              <a:off x="5934748" y="4036043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IgA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06AC60-7FAB-774C-B9DB-E04F6DE0A75E}"/>
                </a:ext>
              </a:extLst>
            </p:cNvPr>
            <p:cNvSpPr txBox="1"/>
            <p:nvPr/>
          </p:nvSpPr>
          <p:spPr>
            <a:xfrm>
              <a:off x="8155991" y="393016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IgM</a:t>
              </a:r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9A54D9FD-2B68-994C-B3BE-ED845AF0FAB7}"/>
                </a:ext>
              </a:extLst>
            </p:cNvPr>
            <p:cNvSpPr/>
            <p:nvPr/>
          </p:nvSpPr>
          <p:spPr>
            <a:xfrm>
              <a:off x="3583794" y="1742195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2DB45EF2-3702-A545-B608-61405192F657}"/>
                </a:ext>
              </a:extLst>
            </p:cNvPr>
            <p:cNvSpPr/>
            <p:nvPr/>
          </p:nvSpPr>
          <p:spPr>
            <a:xfrm>
              <a:off x="5453809" y="1911084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Up Arrow 17">
              <a:extLst>
                <a:ext uri="{FF2B5EF4-FFF2-40B4-BE49-F238E27FC236}">
                  <a16:creationId xmlns:a16="http://schemas.microsoft.com/office/drawing/2014/main" id="{9A9A3ED1-EF89-8543-8287-9D266A563354}"/>
                </a:ext>
              </a:extLst>
            </p:cNvPr>
            <p:cNvSpPr/>
            <p:nvPr/>
          </p:nvSpPr>
          <p:spPr>
            <a:xfrm>
              <a:off x="7722835" y="1757041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2F053626-33BE-A447-BC6C-DC2D10C28AF8}"/>
                </a:ext>
              </a:extLst>
            </p:cNvPr>
            <p:cNvSpPr/>
            <p:nvPr/>
          </p:nvSpPr>
          <p:spPr>
            <a:xfrm>
              <a:off x="9798976" y="1778499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6632FBAA-C24C-114F-9761-95903AAF711C}"/>
                </a:ext>
              </a:extLst>
            </p:cNvPr>
            <p:cNvSpPr/>
            <p:nvPr/>
          </p:nvSpPr>
          <p:spPr>
            <a:xfrm>
              <a:off x="6398887" y="4590041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Up Arrow 20">
              <a:extLst>
                <a:ext uri="{FF2B5EF4-FFF2-40B4-BE49-F238E27FC236}">
                  <a16:creationId xmlns:a16="http://schemas.microsoft.com/office/drawing/2014/main" id="{F07083F4-9418-9549-A576-16498A135701}"/>
                </a:ext>
              </a:extLst>
            </p:cNvPr>
            <p:cNvSpPr/>
            <p:nvPr/>
          </p:nvSpPr>
          <p:spPr>
            <a:xfrm>
              <a:off x="8765524" y="4379076"/>
              <a:ext cx="54511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374B9C8-2521-344A-96F0-B6506B2D2716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induces enhanced levels of Ab isotypes</a:t>
            </a:r>
          </a:p>
        </p:txBody>
      </p:sp>
    </p:spTree>
    <p:extLst>
      <p:ext uri="{BB962C8B-B14F-4D97-AF65-F5344CB8AC3E}">
        <p14:creationId xmlns:p14="http://schemas.microsoft.com/office/powerpoint/2010/main" val="13385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374B9C8-2521-344A-96F0-B6506B2D2716}"/>
              </a:ext>
            </a:extLst>
          </p:cNvPr>
          <p:cNvSpPr/>
          <p:nvPr/>
        </p:nvSpPr>
        <p:spPr>
          <a:xfrm>
            <a:off x="822960" y="91343"/>
            <a:ext cx="10800080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dampens inflammation and boosts innate and adaptive immunity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48EC9C-4581-1E83-4A1D-50DC9C13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8" y="1615339"/>
            <a:ext cx="5784716" cy="40447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1345D4-E210-FFB6-E57A-A6332921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68" y="1615339"/>
            <a:ext cx="5732285" cy="39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34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2888" y="206112"/>
            <a:ext cx="357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FF"/>
                </a:solidFill>
              </a:rPr>
              <a:t>Acknowledgements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4830" y="895598"/>
            <a:ext cx="2325614" cy="4399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	 </a:t>
            </a:r>
            <a:r>
              <a:rPr lang="en-US" b="1" u="sng" dirty="0">
                <a:solidFill>
                  <a:srgbClr val="800000"/>
                </a:solidFill>
              </a:rPr>
              <a:t>ICMR-NIRT</a:t>
            </a:r>
            <a:endParaRPr lang="en-US" b="1" dirty="0"/>
          </a:p>
          <a:p>
            <a:pPr>
              <a:lnSpc>
                <a:spcPct val="130000"/>
              </a:lnSpc>
            </a:pPr>
            <a:r>
              <a:rPr lang="en-US" b="1" dirty="0"/>
              <a:t>Dr. </a:t>
            </a:r>
            <a:r>
              <a:rPr lang="en-GB" b="1" dirty="0" err="1"/>
              <a:t>Padmapriyadarsini</a:t>
            </a:r>
            <a:r>
              <a:rPr lang="en-GB" b="1" dirty="0"/>
              <a:t> </a:t>
            </a:r>
          </a:p>
          <a:p>
            <a:pPr>
              <a:lnSpc>
                <a:spcPct val="130000"/>
              </a:lnSpc>
            </a:pPr>
            <a:r>
              <a:rPr lang="en-GB" b="1" dirty="0" err="1"/>
              <a:t>Dr.</a:t>
            </a:r>
            <a:r>
              <a:rPr lang="en-GB" b="1" dirty="0"/>
              <a:t> N. </a:t>
            </a:r>
            <a:r>
              <a:rPr lang="en-GB" b="1" dirty="0" err="1"/>
              <a:t>Pavan</a:t>
            </a:r>
            <a:r>
              <a:rPr lang="en-GB" b="1" dirty="0"/>
              <a:t> Kumar</a:t>
            </a:r>
          </a:p>
          <a:p>
            <a:pPr>
              <a:lnSpc>
                <a:spcPct val="130000"/>
              </a:lnSpc>
            </a:pPr>
            <a:r>
              <a:rPr lang="en-US" b="1" dirty="0"/>
              <a:t>Dr. P.K </a:t>
            </a:r>
            <a:r>
              <a:rPr lang="en-US" b="1" dirty="0" err="1"/>
              <a:t>Bhavani</a:t>
            </a:r>
            <a:r>
              <a:rPr lang="en-GB" b="1" dirty="0"/>
              <a:t> </a:t>
            </a:r>
          </a:p>
          <a:p>
            <a:pPr>
              <a:lnSpc>
                <a:spcPct val="130000"/>
              </a:lnSpc>
            </a:pPr>
            <a:r>
              <a:rPr lang="en-GB" b="1" dirty="0" err="1"/>
              <a:t>Dr.</a:t>
            </a:r>
            <a:r>
              <a:rPr lang="en-GB" b="1" dirty="0"/>
              <a:t> </a:t>
            </a:r>
            <a:r>
              <a:rPr lang="en-GB" b="1" dirty="0" err="1"/>
              <a:t>Shrinivasa</a:t>
            </a:r>
            <a:r>
              <a:rPr lang="en-GB" b="1" baseline="30000" dirty="0"/>
              <a:t> </a:t>
            </a:r>
            <a:r>
              <a:rPr lang="en-GB" b="1" dirty="0"/>
              <a:t>BM</a:t>
            </a:r>
            <a:endParaRPr lang="en-GB" b="1" baseline="30000" dirty="0"/>
          </a:p>
          <a:p>
            <a:pPr>
              <a:lnSpc>
                <a:spcPct val="130000"/>
              </a:lnSpc>
            </a:pPr>
            <a:r>
              <a:rPr lang="en-GB" b="1" dirty="0" err="1"/>
              <a:t>Dr.</a:t>
            </a:r>
            <a:r>
              <a:rPr lang="en-GB" b="1" dirty="0"/>
              <a:t> S. </a:t>
            </a:r>
            <a:r>
              <a:rPr lang="en-GB" b="1" dirty="0" err="1"/>
              <a:t>Padmanaban</a:t>
            </a:r>
            <a:endParaRPr lang="en-GB" b="1" dirty="0"/>
          </a:p>
          <a:p>
            <a:pPr>
              <a:lnSpc>
                <a:spcPct val="130000"/>
              </a:lnSpc>
            </a:pPr>
            <a:r>
              <a:rPr lang="en-GB" b="1" dirty="0" err="1"/>
              <a:t>Dr.</a:t>
            </a:r>
            <a:r>
              <a:rPr lang="en-GB" b="1" dirty="0"/>
              <a:t> </a:t>
            </a:r>
            <a:r>
              <a:rPr lang="en-GB" b="1" dirty="0" err="1"/>
              <a:t>Srinivasan</a:t>
            </a:r>
            <a:endParaRPr lang="en-GB" b="1" dirty="0"/>
          </a:p>
          <a:p>
            <a:pPr>
              <a:lnSpc>
                <a:spcPct val="130000"/>
              </a:lnSpc>
            </a:pPr>
            <a:r>
              <a:rPr lang="en-GB" b="1" dirty="0" err="1"/>
              <a:t>Dr.</a:t>
            </a:r>
            <a:r>
              <a:rPr lang="en-GB" b="1" dirty="0"/>
              <a:t> Nabila Akbar  </a:t>
            </a:r>
          </a:p>
          <a:p>
            <a:pPr>
              <a:lnSpc>
                <a:spcPct val="130000"/>
              </a:lnSpc>
            </a:pPr>
            <a:r>
              <a:rPr lang="en-GB" b="1" dirty="0" err="1"/>
              <a:t>Dr.</a:t>
            </a:r>
            <a:r>
              <a:rPr lang="en-GB" b="1" dirty="0"/>
              <a:t> </a:t>
            </a:r>
            <a:r>
              <a:rPr lang="en-US" b="1" dirty="0" err="1"/>
              <a:t>Jayadeepa</a:t>
            </a:r>
            <a:r>
              <a:rPr lang="en-GB" b="1" dirty="0"/>
              <a:t> </a:t>
            </a:r>
          </a:p>
          <a:p>
            <a:pPr>
              <a:lnSpc>
                <a:spcPct val="130000"/>
              </a:lnSpc>
            </a:pPr>
            <a:r>
              <a:rPr lang="en-US" b="1" dirty="0"/>
              <a:t>Dr. Dinesh</a:t>
            </a:r>
          </a:p>
          <a:p>
            <a:pPr>
              <a:lnSpc>
                <a:spcPct val="130000"/>
              </a:lnSpc>
            </a:pPr>
            <a:r>
              <a:rPr lang="en-IN" b="1" dirty="0"/>
              <a:t>Dr. Kushiyasri</a:t>
            </a:r>
            <a:r>
              <a:rPr lang="en-GB" b="1" dirty="0"/>
              <a:t> </a:t>
            </a:r>
          </a:p>
          <a:p>
            <a:pPr>
              <a:lnSpc>
                <a:spcPct val="130000"/>
              </a:lnSpc>
            </a:pPr>
            <a:r>
              <a:rPr lang="en-GB" b="1" dirty="0" err="1"/>
              <a:t>Mr.</a:t>
            </a:r>
            <a:r>
              <a:rPr lang="en-GB" b="1" dirty="0"/>
              <a:t> </a:t>
            </a:r>
            <a:r>
              <a:rPr lang="en-IN" b="1" dirty="0"/>
              <a:t>Ambu.T.C</a:t>
            </a:r>
            <a:r>
              <a:rPr lang="en-GB" b="1" dirty="0"/>
              <a:t>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19764" y="937549"/>
            <a:ext cx="1986466" cy="3319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  </a:t>
            </a:r>
            <a:r>
              <a:rPr lang="en-US" b="1" u="sng" dirty="0">
                <a:solidFill>
                  <a:srgbClr val="800000"/>
                </a:solidFill>
              </a:rPr>
              <a:t>NIAID-ICER</a:t>
            </a:r>
            <a:endParaRPr lang="en-US" b="1" dirty="0"/>
          </a:p>
          <a:p>
            <a:pPr>
              <a:lnSpc>
                <a:spcPct val="130000"/>
              </a:lnSpc>
            </a:pPr>
            <a:r>
              <a:rPr lang="en-US" b="1" dirty="0"/>
              <a:t>Dr. </a:t>
            </a:r>
            <a:r>
              <a:rPr lang="en-GB" b="1" dirty="0" err="1"/>
              <a:t>Anuradha</a:t>
            </a:r>
            <a:endParaRPr lang="en-GB" b="1" dirty="0"/>
          </a:p>
          <a:p>
            <a:pPr>
              <a:lnSpc>
                <a:spcPct val="130000"/>
              </a:lnSpc>
            </a:pPr>
            <a:r>
              <a:rPr lang="en-GB" b="1" dirty="0" err="1"/>
              <a:t>Mrs.</a:t>
            </a:r>
            <a:r>
              <a:rPr lang="en-GB" b="1" dirty="0"/>
              <a:t> Arul Nancy</a:t>
            </a:r>
          </a:p>
          <a:p>
            <a:pPr>
              <a:lnSpc>
                <a:spcPct val="130000"/>
              </a:lnSpc>
            </a:pPr>
            <a:r>
              <a:rPr lang="en-GB" b="1" dirty="0" err="1"/>
              <a:t>Ms.</a:t>
            </a:r>
            <a:r>
              <a:rPr lang="en-GB" b="1" dirty="0"/>
              <a:t> </a:t>
            </a:r>
            <a:r>
              <a:rPr lang="en-GB" b="1" dirty="0" err="1"/>
              <a:t>Nandhini</a:t>
            </a:r>
            <a:r>
              <a:rPr lang="en-GB" b="1" dirty="0"/>
              <a:t> </a:t>
            </a:r>
          </a:p>
          <a:p>
            <a:pPr>
              <a:lnSpc>
                <a:spcPct val="130000"/>
              </a:lnSpc>
            </a:pPr>
            <a:r>
              <a:rPr lang="en-IN" b="1" dirty="0"/>
              <a:t>Dr. Saravanan</a:t>
            </a:r>
          </a:p>
          <a:p>
            <a:pPr>
              <a:lnSpc>
                <a:spcPct val="130000"/>
              </a:lnSpc>
            </a:pPr>
            <a:r>
              <a:rPr lang="en-IN" b="1" dirty="0"/>
              <a:t>Ms. Rachel </a:t>
            </a:r>
          </a:p>
          <a:p>
            <a:pPr>
              <a:lnSpc>
                <a:spcPct val="130000"/>
              </a:lnSpc>
            </a:pPr>
            <a:r>
              <a:rPr lang="en-IN" b="1" dirty="0"/>
              <a:t>Ms. Vijayalakshmi </a:t>
            </a:r>
          </a:p>
          <a:p>
            <a:pPr>
              <a:lnSpc>
                <a:spcPct val="130000"/>
              </a:lnSpc>
            </a:pPr>
            <a:r>
              <a:rPr lang="en-IN" b="1" dirty="0"/>
              <a:t>Mr. Jaiganesh</a:t>
            </a:r>
          </a:p>
          <a:p>
            <a:pPr>
              <a:lnSpc>
                <a:spcPct val="130000"/>
              </a:lnSpc>
            </a:pPr>
            <a:r>
              <a:rPr lang="en-IN" b="1" dirty="0"/>
              <a:t>Mr. Vigneshwaran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4015500" y="5558506"/>
            <a:ext cx="4741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800000"/>
                </a:solidFill>
              </a:rPr>
              <a:t>Indian Council of Medical Research (ICMR)</a:t>
            </a:r>
            <a:r>
              <a:rPr lang="en-GB" sz="2000" b="1" i="1" dirty="0">
                <a:solidFill>
                  <a:srgbClr val="800000"/>
                </a:solidFill>
              </a:rPr>
              <a:t> 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5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AF0004A-003B-6643-984F-D55DD9FB4DB2}"/>
              </a:ext>
            </a:extLst>
          </p:cNvPr>
          <p:cNvGrpSpPr/>
          <p:nvPr/>
        </p:nvGrpSpPr>
        <p:grpSpPr>
          <a:xfrm>
            <a:off x="904240" y="812801"/>
            <a:ext cx="10474959" cy="5977260"/>
            <a:chOff x="2307861" y="1273353"/>
            <a:chExt cx="7829685" cy="5516707"/>
          </a:xfrm>
        </p:grpSpPr>
        <p:sp>
          <p:nvSpPr>
            <p:cNvPr id="2" name="Rectangle 1"/>
            <p:cNvSpPr/>
            <p:nvPr/>
          </p:nvSpPr>
          <p:spPr>
            <a:xfrm>
              <a:off x="2491420" y="1273353"/>
              <a:ext cx="7646126" cy="312468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Elderly individuals between 60 to 80 years of age</a:t>
              </a:r>
            </a:p>
          </p:txBody>
        </p:sp>
        <p:sp>
          <p:nvSpPr>
            <p:cNvPr id="4" name="Rectangle 131"/>
            <p:cNvSpPr>
              <a:spLocks noChangeArrowheads="1"/>
            </p:cNvSpPr>
            <p:nvPr/>
          </p:nvSpPr>
          <p:spPr bwMode="auto">
            <a:xfrm>
              <a:off x="3705768" y="1804803"/>
              <a:ext cx="5038515" cy="35935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One dose of 0.1ml BCG vaccine, given intradermally</a:t>
              </a:r>
            </a:p>
          </p:txBody>
        </p:sp>
        <p:sp>
          <p:nvSpPr>
            <p:cNvPr id="23" name="TextBox 244">
              <a:extLst>
                <a:ext uri="{FF2B5EF4-FFF2-40B4-BE49-F238E27FC236}">
                  <a16:creationId xmlns:a16="http://schemas.microsoft.com/office/drawing/2014/main" id="{2E0D582E-950F-5547-B359-74B14A79C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8111" y="3028553"/>
              <a:ext cx="202866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600" b="1" dirty="0">
                  <a:latin typeface="Arial" pitchFamily="34" charset="0"/>
                </a:rPr>
                <a:t>0 Month (n=64) </a:t>
              </a:r>
            </a:p>
          </p:txBody>
        </p:sp>
        <p:cxnSp>
          <p:nvCxnSpPr>
            <p:cNvPr id="27" name="Straight Connector 7">
              <a:extLst>
                <a:ext uri="{FF2B5EF4-FFF2-40B4-BE49-F238E27FC236}">
                  <a16:creationId xmlns:a16="http://schemas.microsoft.com/office/drawing/2014/main" id="{B32A1BBD-27C4-EE4F-8C58-9C7F966893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88825" y="2743245"/>
              <a:ext cx="4261101" cy="0"/>
            </a:xfrm>
            <a:prstGeom prst="lin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Straight Connector 8">
              <a:extLst>
                <a:ext uri="{FF2B5EF4-FFF2-40B4-BE49-F238E27FC236}">
                  <a16:creationId xmlns:a16="http://schemas.microsoft.com/office/drawing/2014/main" id="{CC0CFAC6-4A1F-E24E-AA6B-A0A06E19CB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77589" y="2729148"/>
              <a:ext cx="0" cy="297089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Straight Connector 9">
              <a:extLst>
                <a:ext uri="{FF2B5EF4-FFF2-40B4-BE49-F238E27FC236}">
                  <a16:creationId xmlns:a16="http://schemas.microsoft.com/office/drawing/2014/main" id="{00E080EB-6A87-D647-9A76-165DDF491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454735" y="2726551"/>
              <a:ext cx="2356" cy="241386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TextBox 244">
              <a:extLst>
                <a:ext uri="{FF2B5EF4-FFF2-40B4-BE49-F238E27FC236}">
                  <a16:creationId xmlns:a16="http://schemas.microsoft.com/office/drawing/2014/main" id="{2E0D582E-950F-5547-B359-74B14A79C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3122" y="3005323"/>
              <a:ext cx="1753607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600" b="1" dirty="0">
                  <a:latin typeface="Arial" pitchFamily="34" charset="0"/>
                </a:rPr>
                <a:t>1 Month (n=64) </a:t>
              </a:r>
            </a:p>
          </p:txBody>
        </p:sp>
        <p:sp>
          <p:nvSpPr>
            <p:cNvPr id="68" name="Rectangle 137"/>
            <p:cNvSpPr>
              <a:spLocks noChangeArrowheads="1"/>
            </p:cNvSpPr>
            <p:nvPr/>
          </p:nvSpPr>
          <p:spPr bwMode="auto">
            <a:xfrm>
              <a:off x="3737414" y="2389167"/>
              <a:ext cx="4975225" cy="279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b="1" dirty="0"/>
                <a:t>Plasma samples were collected were collected during  </a:t>
              </a:r>
            </a:p>
          </p:txBody>
        </p:sp>
        <p:grpSp>
          <p:nvGrpSpPr>
            <p:cNvPr id="69" name="Group 223"/>
            <p:cNvGrpSpPr>
              <a:grpSpLocks/>
            </p:cNvGrpSpPr>
            <p:nvPr/>
          </p:nvGrpSpPr>
          <p:grpSpPr bwMode="auto">
            <a:xfrm>
              <a:off x="3148111" y="3740826"/>
              <a:ext cx="5564526" cy="385762"/>
              <a:chOff x="17697450" y="14649450"/>
              <a:chExt cx="762000" cy="457200"/>
            </a:xfrm>
          </p:grpSpPr>
          <p:cxnSp>
            <p:nvCxnSpPr>
              <p:cNvPr id="70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8078639" y="14649450"/>
                <a:ext cx="0" cy="229541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1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17697450" y="14878991"/>
                <a:ext cx="762000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2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17697450" y="14878991"/>
                <a:ext cx="0" cy="22765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3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18459450" y="14878991"/>
                <a:ext cx="0" cy="22765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4" name="TextBox 252"/>
            <p:cNvSpPr txBox="1">
              <a:spLocks noChangeArrowheads="1"/>
            </p:cNvSpPr>
            <p:nvPr/>
          </p:nvSpPr>
          <p:spPr bwMode="auto">
            <a:xfrm>
              <a:off x="2565007" y="4160636"/>
              <a:ext cx="1221809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solidFill>
                <a:srgbClr val="98B954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600" b="1" dirty="0">
                  <a:solidFill>
                    <a:srgbClr val="000000"/>
                  </a:solidFill>
                  <a:latin typeface="Arial" pitchFamily="34" charset="0"/>
                  <a:ea typeface="ＭＳ Ｐゴシック" panose="020B0600070205080204" pitchFamily="34" charset="-128"/>
                </a:rPr>
                <a:t>Cytokines </a:t>
              </a:r>
            </a:p>
          </p:txBody>
        </p:sp>
        <p:sp>
          <p:nvSpPr>
            <p:cNvPr id="78" name="TextBox 252">
              <a:extLst>
                <a:ext uri="{FF2B5EF4-FFF2-40B4-BE49-F238E27FC236}">
                  <a16:creationId xmlns:a16="http://schemas.microsoft.com/office/drawing/2014/main" id="{1FF836B7-53F6-ED48-A8A1-210CA3FE0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2115" y="4126589"/>
              <a:ext cx="1298753" cy="307777"/>
            </a:xfrm>
            <a:prstGeom prst="rect">
              <a:avLst/>
            </a:prstGeom>
            <a:ln w="22225"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400" b="1" dirty="0">
                  <a:solidFill>
                    <a:srgbClr val="0432FF"/>
                  </a:solidFill>
                  <a:latin typeface="Arial" pitchFamily="34" charset="0"/>
                </a:rPr>
                <a:t>Chemokines</a:t>
              </a:r>
              <a:r>
                <a:rPr lang="en-US" altLang="en-US" sz="14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39C81A4-4EFF-2E4C-84AA-2080C27B0012}"/>
                </a:ext>
              </a:extLst>
            </p:cNvPr>
            <p:cNvSpPr txBox="1"/>
            <p:nvPr/>
          </p:nvSpPr>
          <p:spPr>
            <a:xfrm>
              <a:off x="2307861" y="4705878"/>
              <a:ext cx="942437" cy="1829736"/>
            </a:xfrm>
            <a:prstGeom prst="rect">
              <a:avLst/>
            </a:prstGeom>
            <a:ln w="254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 err="1">
                  <a:solidFill>
                    <a:srgbClr val="0000CC"/>
                  </a:solidFill>
                  <a:ea typeface="MS PGothic" pitchFamily="34" charset="-128"/>
                </a:rPr>
                <a:t>IFN</a:t>
              </a:r>
              <a:r>
                <a:rPr lang="en-US" sz="1600" b="1" dirty="0" err="1">
                  <a:solidFill>
                    <a:srgbClr val="0000CC"/>
                  </a:solidFill>
                  <a:latin typeface="Symbol" pitchFamily="18" charset="2"/>
                  <a:ea typeface="MS PGothic" pitchFamily="34" charset="-128"/>
                </a:rPr>
                <a:t>g</a:t>
              </a:r>
              <a:endParaRPr lang="en-US" sz="1600" b="1" dirty="0">
                <a:solidFill>
                  <a:srgbClr val="0000CC"/>
                </a:solidFill>
                <a:latin typeface="Symbol" pitchFamily="18" charset="2"/>
                <a:ea typeface="MS PGothic" pitchFamily="34" charset="-128"/>
              </a:endParaRPr>
            </a:p>
            <a:p>
              <a:pPr algn="ctr" eaLnBrk="1" hangingPunct="1">
                <a:defRPr/>
              </a:pPr>
              <a:r>
                <a:rPr lang="en-US" sz="1600" b="1" dirty="0" err="1">
                  <a:solidFill>
                    <a:srgbClr val="0000CC"/>
                  </a:solidFill>
                  <a:ea typeface="MS PGothic" pitchFamily="34" charset="-128"/>
                </a:rPr>
                <a:t>TNF</a:t>
              </a:r>
              <a:r>
                <a:rPr lang="en-US" sz="1600" b="1" dirty="0" err="1">
                  <a:solidFill>
                    <a:srgbClr val="0000CC"/>
                  </a:solidFill>
                  <a:latin typeface="Symbol" pitchFamily="18" charset="2"/>
                  <a:ea typeface="MS PGothic" pitchFamily="34" charset="-128"/>
                </a:rPr>
                <a:t>a</a:t>
              </a:r>
              <a:endParaRPr lang="en-US" sz="1600" b="1" dirty="0">
                <a:solidFill>
                  <a:srgbClr val="0000CC"/>
                </a:solidFill>
                <a:ea typeface="MS PGothic" pitchFamily="34" charset="-128"/>
              </a:endParaRP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IL-2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IL-17A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</a:t>
              </a:r>
              <a:r>
                <a:rPr lang="en-US" sz="1600" b="1" dirty="0">
                  <a:solidFill>
                    <a:srgbClr val="0000CC"/>
                  </a:solidFill>
                  <a:latin typeface="Symbol" pitchFamily="2" charset="2"/>
                  <a:ea typeface="MS PGothic" pitchFamily="34" charset="-128"/>
                </a:rPr>
                <a:t>a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</a:t>
              </a:r>
              <a:r>
                <a:rPr lang="en-US" sz="1600" b="1" dirty="0">
                  <a:solidFill>
                    <a:srgbClr val="0000CC"/>
                  </a:solidFill>
                  <a:latin typeface="Symbol" pitchFamily="2" charset="2"/>
                  <a:ea typeface="MS PGothic" pitchFamily="34" charset="-128"/>
                </a:rPr>
                <a:t>b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IL-6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599D76-09BB-614F-B2E8-DB7FB0C7E5A1}"/>
                </a:ext>
              </a:extLst>
            </p:cNvPr>
            <p:cNvSpPr txBox="1"/>
            <p:nvPr/>
          </p:nvSpPr>
          <p:spPr>
            <a:xfrm>
              <a:off x="3269526" y="4735109"/>
              <a:ext cx="709750" cy="1815882"/>
            </a:xfrm>
            <a:prstGeom prst="rect">
              <a:avLst/>
            </a:prstGeom>
            <a:ln w="254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IL-10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IL-25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IL-4</a:t>
              </a:r>
              <a:endParaRPr lang="en-US" sz="1600" b="1" dirty="0">
                <a:solidFill>
                  <a:srgbClr val="0000CC"/>
                </a:solidFill>
                <a:latin typeface="Symbol" pitchFamily="18" charset="2"/>
                <a:ea typeface="MS PGothic" pitchFamily="34" charset="-128"/>
              </a:endParaRP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IL-5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IL-13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IL-33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IL-1Ra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691E877-7E5F-A24F-8796-6AC91D2CA53B}"/>
                </a:ext>
              </a:extLst>
            </p:cNvPr>
            <p:cNvSpPr txBox="1"/>
            <p:nvPr/>
          </p:nvSpPr>
          <p:spPr>
            <a:xfrm>
              <a:off x="5184216" y="4693514"/>
              <a:ext cx="761747" cy="1815882"/>
            </a:xfrm>
            <a:prstGeom prst="rect">
              <a:avLst/>
            </a:prstGeom>
            <a:ln w="25400" cmpd="tri">
              <a:solidFill>
                <a:schemeClr val="accent6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CCL-2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CCL-3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CCL-4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CCL-5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CCL-11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CCL-19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CCL-20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691E877-7E5F-A24F-8796-6AC91D2CA53B}"/>
                </a:ext>
              </a:extLst>
            </p:cNvPr>
            <p:cNvSpPr txBox="1"/>
            <p:nvPr/>
          </p:nvSpPr>
          <p:spPr>
            <a:xfrm>
              <a:off x="5966439" y="4705879"/>
              <a:ext cx="872454" cy="1323439"/>
            </a:xfrm>
            <a:prstGeom prst="rect">
              <a:avLst/>
            </a:prstGeom>
            <a:ln w="25400" cmpd="tri">
              <a:solidFill>
                <a:schemeClr val="accent6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CXCL-1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CXCL-2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CXCL-8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CXCL-10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CX3CL1</a:t>
              </a:r>
            </a:p>
          </p:txBody>
        </p:sp>
        <p:cxnSp>
          <p:nvCxnSpPr>
            <p:cNvPr id="58" name="Straight Connector 9">
              <a:extLst>
                <a:ext uri="{FF2B5EF4-FFF2-40B4-BE49-F238E27FC236}">
                  <a16:creationId xmlns:a16="http://schemas.microsoft.com/office/drawing/2014/main" id="{DCA6F341-E978-4F4C-9C92-5C7DD96637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36256" y="2175751"/>
              <a:ext cx="0" cy="195478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1" name="Rectangle 137">
              <a:extLst>
                <a:ext uri="{FF2B5EF4-FFF2-40B4-BE49-F238E27FC236}">
                  <a16:creationId xmlns:a16="http://schemas.microsoft.com/office/drawing/2014/main" id="{32DF9367-1CB4-444A-97AE-53173557F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277" y="3441786"/>
              <a:ext cx="4975225" cy="279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b="1" dirty="0"/>
                <a:t>Immune Biomarkers measured are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2B19D67-5C45-F240-A1C7-C2686558C66C}"/>
                </a:ext>
              </a:extLst>
            </p:cNvPr>
            <p:cNvSpPr txBox="1"/>
            <p:nvPr/>
          </p:nvSpPr>
          <p:spPr>
            <a:xfrm>
              <a:off x="3938573" y="4727957"/>
              <a:ext cx="857326" cy="2062103"/>
            </a:xfrm>
            <a:prstGeom prst="rect">
              <a:avLst/>
            </a:prstGeom>
            <a:ln w="254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IL-12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IL-15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IL-3</a:t>
              </a:r>
              <a:endParaRPr lang="en-US" sz="1600" b="1" dirty="0">
                <a:solidFill>
                  <a:srgbClr val="0000CC"/>
                </a:solidFill>
                <a:latin typeface="Symbol" pitchFamily="18" charset="2"/>
                <a:ea typeface="MS PGothic" pitchFamily="34" charset="-128"/>
              </a:endParaRP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IL-7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G-CSF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GM-CSF</a:t>
              </a:r>
            </a:p>
            <a:p>
              <a:pPr algn="ctr" eaLnBrk="1" hangingPunct="1">
                <a:defRPr/>
              </a:pPr>
              <a:r>
                <a:rPr lang="en-US" sz="1600" b="1" dirty="0" err="1">
                  <a:solidFill>
                    <a:srgbClr val="0000CC"/>
                  </a:solidFill>
                  <a:ea typeface="MS PGothic" pitchFamily="34" charset="-128"/>
                </a:rPr>
                <a:t>IFN</a:t>
              </a:r>
              <a:r>
                <a:rPr lang="en-US" sz="1600" b="1" dirty="0" err="1">
                  <a:solidFill>
                    <a:srgbClr val="0000CC"/>
                  </a:solidFill>
                  <a:latin typeface="Symbol" pitchFamily="2" charset="2"/>
                  <a:ea typeface="MS PGothic" pitchFamily="34" charset="-128"/>
                </a:rPr>
                <a:t>a</a:t>
              </a:r>
              <a:endParaRPr lang="en-US" sz="1600" b="1" dirty="0">
                <a:solidFill>
                  <a:srgbClr val="0000CC"/>
                </a:solidFill>
                <a:latin typeface="Symbol" pitchFamily="2" charset="2"/>
                <a:ea typeface="MS PGothic" pitchFamily="34" charset="-128"/>
              </a:endParaRPr>
            </a:p>
            <a:p>
              <a:pPr algn="ctr" eaLnBrk="1" hangingPunct="1">
                <a:defRPr/>
              </a:pPr>
              <a:r>
                <a:rPr lang="en-US" sz="1600" b="1" dirty="0" err="1">
                  <a:solidFill>
                    <a:srgbClr val="0000CC"/>
                  </a:solidFill>
                  <a:ea typeface="MS PGothic" pitchFamily="34" charset="-128"/>
                </a:rPr>
                <a:t>IFN</a:t>
              </a:r>
              <a:r>
                <a:rPr lang="en-US" sz="1600" b="1" dirty="0" err="1">
                  <a:solidFill>
                    <a:srgbClr val="0000CC"/>
                  </a:solidFill>
                  <a:latin typeface="Symbol" pitchFamily="2" charset="2"/>
                  <a:ea typeface="MS PGothic" pitchFamily="34" charset="-128"/>
                </a:rPr>
                <a:t>b</a:t>
              </a:r>
              <a:endParaRPr lang="en-US" sz="1600" b="1" dirty="0">
                <a:solidFill>
                  <a:srgbClr val="0000CC"/>
                </a:solidFill>
                <a:latin typeface="Symbol" pitchFamily="2" charset="2"/>
                <a:ea typeface="MS PGothic" pitchFamily="34" charset="-128"/>
              </a:endParaRPr>
            </a:p>
          </p:txBody>
        </p:sp>
        <p:sp>
          <p:nvSpPr>
            <p:cNvPr id="63" name="TextBox 252">
              <a:extLst>
                <a:ext uri="{FF2B5EF4-FFF2-40B4-BE49-F238E27FC236}">
                  <a16:creationId xmlns:a16="http://schemas.microsoft.com/office/drawing/2014/main" id="{2678B992-F21A-2045-B284-048271153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7381" y="4155299"/>
              <a:ext cx="1496782" cy="284063"/>
            </a:xfrm>
            <a:prstGeom prst="rect">
              <a:avLst/>
            </a:prstGeom>
            <a:solidFill>
              <a:srgbClr val="FFFF00"/>
            </a:solidFill>
            <a:ln w="22225"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400" b="1" dirty="0">
                  <a:solidFill>
                    <a:srgbClr val="0432FF"/>
                  </a:solidFill>
                  <a:latin typeface="Arial" pitchFamily="34" charset="0"/>
                </a:rPr>
                <a:t>Acute phase proteins</a:t>
              </a:r>
              <a:endParaRPr lang="en-US" altLang="en-US" sz="14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74F8A05-22EF-6449-9587-8A32CF1DE001}"/>
                </a:ext>
              </a:extLst>
            </p:cNvPr>
            <p:cNvSpPr txBox="1"/>
            <p:nvPr/>
          </p:nvSpPr>
          <p:spPr>
            <a:xfrm>
              <a:off x="8403621" y="4789388"/>
              <a:ext cx="488431" cy="1221467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CRP</a:t>
              </a: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A-2M</a:t>
              </a:r>
            </a:p>
            <a:p>
              <a:pPr algn="ctr" eaLnBrk="1" hangingPunct="1">
                <a:defRPr/>
              </a:pPr>
              <a:r>
                <a:rPr lang="en-US" sz="1600" b="1" dirty="0" err="1">
                  <a:solidFill>
                    <a:srgbClr val="0000CC"/>
                  </a:solidFill>
                  <a:ea typeface="MS PGothic" pitchFamily="34" charset="-128"/>
                </a:rPr>
                <a:t>Hp</a:t>
              </a:r>
              <a:endParaRPr lang="en-US" sz="1600" b="1" dirty="0">
                <a:solidFill>
                  <a:srgbClr val="0000CC"/>
                </a:solidFill>
                <a:ea typeface="MS PGothic" pitchFamily="34" charset="-128"/>
              </a:endParaRPr>
            </a:p>
            <a:p>
              <a:pPr algn="ctr" eaLnBrk="1" hangingPunct="1">
                <a:defRPr/>
              </a:pPr>
              <a:r>
                <a:rPr lang="en-US" sz="1600" b="1" dirty="0">
                  <a:solidFill>
                    <a:srgbClr val="0000CC"/>
                  </a:solidFill>
                  <a:ea typeface="MS PGothic" pitchFamily="34" charset="-128"/>
                </a:rPr>
                <a:t>SAP</a:t>
              </a:r>
            </a:p>
            <a:p>
              <a:pPr algn="ctr" eaLnBrk="1" hangingPunct="1">
                <a:defRPr/>
              </a:pPr>
              <a:endParaRPr lang="en-US" sz="1600" b="1" dirty="0">
                <a:solidFill>
                  <a:srgbClr val="0000CC"/>
                </a:solidFill>
                <a:latin typeface="Symbol" pitchFamily="2" charset="2"/>
                <a:ea typeface="MS PGothic" pitchFamily="34" charset="-128"/>
              </a:endParaRPr>
            </a:p>
          </p:txBody>
        </p:sp>
        <p:cxnSp>
          <p:nvCxnSpPr>
            <p:cNvPr id="66" name="Straight Connector 9">
              <a:extLst>
                <a:ext uri="{FF2B5EF4-FFF2-40B4-BE49-F238E27FC236}">
                  <a16:creationId xmlns:a16="http://schemas.microsoft.com/office/drawing/2014/main" id="{BCFB5453-4595-154E-9F53-2B4408FD0D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66439" y="1611907"/>
              <a:ext cx="0" cy="195478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5" name="Straight Connector 8">
              <a:extLst>
                <a:ext uri="{FF2B5EF4-FFF2-40B4-BE49-F238E27FC236}">
                  <a16:creationId xmlns:a16="http://schemas.microsoft.com/office/drawing/2014/main" id="{B3A36BBB-02E5-B342-A9C1-4E02383AE0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32283" y="4499193"/>
              <a:ext cx="0" cy="168295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6" name="Straight Connector 8">
              <a:extLst>
                <a:ext uri="{FF2B5EF4-FFF2-40B4-BE49-F238E27FC236}">
                  <a16:creationId xmlns:a16="http://schemas.microsoft.com/office/drawing/2014/main" id="{4D52553B-2FEE-AA4A-8658-6E1D5EDDB4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30359" y="4473066"/>
              <a:ext cx="0" cy="168295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7" name="Straight Connector 8">
              <a:extLst>
                <a:ext uri="{FF2B5EF4-FFF2-40B4-BE49-F238E27FC236}">
                  <a16:creationId xmlns:a16="http://schemas.microsoft.com/office/drawing/2014/main" id="{DD5609E0-339C-5E4B-8758-75769371C3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40017" y="4463076"/>
              <a:ext cx="0" cy="168295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82CD4BA-0A7B-D04F-8F6A-5C2C6AC61024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64886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2960" y="20310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down regulates circulating inflammatory cytokines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749086"/>
            <a:ext cx="10810240" cy="593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641809"/>
            <a:ext cx="11247119" cy="595203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" y="-16418"/>
            <a:ext cx="1169416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down regulates circulating other pro-inflammatory cytokines</a:t>
            </a:r>
          </a:p>
        </p:txBody>
      </p:sp>
    </p:spTree>
    <p:extLst>
      <p:ext uri="{BB962C8B-B14F-4D97-AF65-F5344CB8AC3E}">
        <p14:creationId xmlns:p14="http://schemas.microsoft.com/office/powerpoint/2010/main" val="342107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807504"/>
            <a:ext cx="11531600" cy="584729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93040" y="77662"/>
            <a:ext cx="1147064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down regulates circulating type 2 cytokines</a:t>
            </a:r>
          </a:p>
        </p:txBody>
      </p:sp>
    </p:spTree>
    <p:extLst>
      <p:ext uri="{BB962C8B-B14F-4D97-AF65-F5344CB8AC3E}">
        <p14:creationId xmlns:p14="http://schemas.microsoft.com/office/powerpoint/2010/main" val="172008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579968"/>
            <a:ext cx="11724640" cy="6267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60" y="30622"/>
            <a:ext cx="1138936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down regulates circulating inflammatory chemokines</a:t>
            </a:r>
          </a:p>
        </p:txBody>
      </p:sp>
    </p:spTree>
    <p:extLst>
      <p:ext uri="{BB962C8B-B14F-4D97-AF65-F5344CB8AC3E}">
        <p14:creationId xmlns:p14="http://schemas.microsoft.com/office/powerpoint/2010/main" val="253769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1088862"/>
            <a:ext cx="11389359" cy="57691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590" y="203102"/>
            <a:ext cx="788441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432FF"/>
                </a:solidFill>
              </a:rPr>
              <a:t>BCG vaccination down regulates Acute Phase Proteins</a:t>
            </a:r>
          </a:p>
        </p:txBody>
      </p:sp>
    </p:spTree>
    <p:extLst>
      <p:ext uri="{BB962C8B-B14F-4D97-AF65-F5344CB8AC3E}">
        <p14:creationId xmlns:p14="http://schemas.microsoft.com/office/powerpoint/2010/main" val="12836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A158EE-7858-504B-9A10-DBE362B4809B}"/>
              </a:ext>
            </a:extLst>
          </p:cNvPr>
          <p:cNvGrpSpPr/>
          <p:nvPr/>
        </p:nvGrpSpPr>
        <p:grpSpPr>
          <a:xfrm>
            <a:off x="1087120" y="1066082"/>
            <a:ext cx="9641839" cy="5667900"/>
            <a:chOff x="2397219" y="1066082"/>
            <a:chExt cx="7799445" cy="5667900"/>
          </a:xfrm>
        </p:grpSpPr>
        <p:sp>
          <p:nvSpPr>
            <p:cNvPr id="2" name="Rectangle 1"/>
            <p:cNvSpPr/>
            <p:nvPr/>
          </p:nvSpPr>
          <p:spPr>
            <a:xfrm>
              <a:off x="3938850" y="1066082"/>
              <a:ext cx="5734595" cy="33855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Elderly individuals between 60 to 80 years of age</a:t>
              </a:r>
            </a:p>
          </p:txBody>
        </p:sp>
        <p:sp>
          <p:nvSpPr>
            <p:cNvPr id="23" name="TextBox 244">
              <a:extLst>
                <a:ext uri="{FF2B5EF4-FFF2-40B4-BE49-F238E27FC236}">
                  <a16:creationId xmlns:a16="http://schemas.microsoft.com/office/drawing/2014/main" id="{2E0D582E-950F-5547-B359-74B14A79C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5048" y="2980815"/>
              <a:ext cx="1521495" cy="58477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600" b="1" dirty="0">
                  <a:latin typeface="Arial" pitchFamily="34" charset="0"/>
                </a:rPr>
                <a:t>0 Month (n=54) </a:t>
              </a:r>
            </a:p>
          </p:txBody>
        </p:sp>
        <p:cxnSp>
          <p:nvCxnSpPr>
            <p:cNvPr id="27" name="Straight Connector 7">
              <a:extLst>
                <a:ext uri="{FF2B5EF4-FFF2-40B4-BE49-F238E27FC236}">
                  <a16:creationId xmlns:a16="http://schemas.microsoft.com/office/drawing/2014/main" id="{B32A1BBD-27C4-EE4F-8C58-9C7F966893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31652" y="2695507"/>
              <a:ext cx="3195826" cy="0"/>
            </a:xfrm>
            <a:prstGeom prst="lin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8">
              <a:extLst>
                <a:ext uri="{FF2B5EF4-FFF2-40B4-BE49-F238E27FC236}">
                  <a16:creationId xmlns:a16="http://schemas.microsoft.com/office/drawing/2014/main" id="{CC0CFAC6-4A1F-E24E-AA6B-A0A06E19CB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25583" y="2429908"/>
              <a:ext cx="0" cy="297089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9">
              <a:extLst>
                <a:ext uri="{FF2B5EF4-FFF2-40B4-BE49-F238E27FC236}">
                  <a16:creationId xmlns:a16="http://schemas.microsoft.com/office/drawing/2014/main" id="{00E080EB-6A87-D647-9A76-165DDF491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517678" y="2449968"/>
              <a:ext cx="1767" cy="241386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244">
              <a:extLst>
                <a:ext uri="{FF2B5EF4-FFF2-40B4-BE49-F238E27FC236}">
                  <a16:creationId xmlns:a16="http://schemas.microsoft.com/office/drawing/2014/main" id="{2E0D582E-950F-5547-B359-74B14A79C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3807" y="2957585"/>
              <a:ext cx="1315205" cy="58477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600" b="1" dirty="0">
                  <a:latin typeface="Arial" pitchFamily="34" charset="0"/>
                </a:rPr>
                <a:t>1 Month (n=54) </a:t>
              </a:r>
            </a:p>
          </p:txBody>
        </p:sp>
        <p:sp>
          <p:nvSpPr>
            <p:cNvPr id="68" name="Rectangle 137"/>
            <p:cNvSpPr>
              <a:spLocks noChangeArrowheads="1"/>
            </p:cNvSpPr>
            <p:nvPr/>
          </p:nvSpPr>
          <p:spPr bwMode="auto">
            <a:xfrm>
              <a:off x="5057787" y="2163837"/>
              <a:ext cx="3731419" cy="279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b="1" dirty="0"/>
                <a:t>Blood samples were collected</a:t>
              </a:r>
            </a:p>
          </p:txBody>
        </p:sp>
        <p:grpSp>
          <p:nvGrpSpPr>
            <p:cNvPr id="69" name="Group 223"/>
            <p:cNvGrpSpPr>
              <a:grpSpLocks/>
            </p:cNvGrpSpPr>
            <p:nvPr/>
          </p:nvGrpSpPr>
          <p:grpSpPr bwMode="auto">
            <a:xfrm>
              <a:off x="4429834" y="3951036"/>
              <a:ext cx="4387838" cy="517592"/>
              <a:chOff x="17697450" y="14649450"/>
              <a:chExt cx="762000" cy="613443"/>
            </a:xfrm>
          </p:grpSpPr>
          <p:cxnSp>
            <p:nvCxnSpPr>
              <p:cNvPr id="70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8078639" y="14649450"/>
                <a:ext cx="0" cy="229541"/>
              </a:xfrm>
              <a:prstGeom prst="line">
                <a:avLst/>
              </a:prstGeom>
              <a:noFill/>
              <a:ln w="25400">
                <a:solidFill>
                  <a:srgbClr val="0432FF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17697450" y="14878991"/>
                <a:ext cx="762000" cy="0"/>
              </a:xfrm>
              <a:prstGeom prst="line">
                <a:avLst/>
              </a:prstGeom>
              <a:noFill/>
              <a:ln w="25400">
                <a:solidFill>
                  <a:srgbClr val="0432FF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17697450" y="14878991"/>
                <a:ext cx="0" cy="227659"/>
              </a:xfrm>
              <a:prstGeom prst="line">
                <a:avLst/>
              </a:prstGeom>
              <a:noFill/>
              <a:ln w="25400">
                <a:solidFill>
                  <a:srgbClr val="0432FF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18459450" y="14878991"/>
                <a:ext cx="0" cy="227659"/>
              </a:xfrm>
              <a:prstGeom prst="line">
                <a:avLst/>
              </a:prstGeom>
              <a:noFill/>
              <a:ln w="25400">
                <a:solidFill>
                  <a:srgbClr val="0432FF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Straight Connector 18">
                <a:extLst>
                  <a:ext uri="{FF2B5EF4-FFF2-40B4-BE49-F238E27FC236}">
                    <a16:creationId xmlns:a16="http://schemas.microsoft.com/office/drawing/2014/main" id="{E358A213-9378-3644-9E13-73CE5A32D57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8078639" y="14893213"/>
                <a:ext cx="0" cy="369680"/>
              </a:xfrm>
              <a:prstGeom prst="line">
                <a:avLst/>
              </a:prstGeom>
              <a:noFill/>
              <a:ln w="25400">
                <a:solidFill>
                  <a:srgbClr val="0432FF"/>
                </a:solidFill>
                <a:round/>
                <a:headEnd/>
                <a:tailEnd type="triangle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8" name="Straight Connector 9">
              <a:extLst>
                <a:ext uri="{FF2B5EF4-FFF2-40B4-BE49-F238E27FC236}">
                  <a16:creationId xmlns:a16="http://schemas.microsoft.com/office/drawing/2014/main" id="{DCA6F341-E978-4F4C-9C92-5C7DD96637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63763" y="1770694"/>
              <a:ext cx="0" cy="195478"/>
            </a:xfrm>
            <a:prstGeom prst="line">
              <a:avLst/>
            </a:prstGeom>
            <a:noFill/>
            <a:ln w="25400">
              <a:solidFill>
                <a:srgbClr val="548235"/>
              </a:solidFill>
              <a:round/>
              <a:headEnd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Rectangle 137">
              <a:extLst>
                <a:ext uri="{FF2B5EF4-FFF2-40B4-BE49-F238E27FC236}">
                  <a16:creationId xmlns:a16="http://schemas.microsoft.com/office/drawing/2014/main" id="{32DF9367-1CB4-444A-97AE-53173557F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7653" y="3651994"/>
              <a:ext cx="3731419" cy="279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600" b="1" dirty="0"/>
                <a:t>Immunophenotyping</a:t>
              </a:r>
            </a:p>
          </p:txBody>
        </p:sp>
        <p:sp>
          <p:nvSpPr>
            <p:cNvPr id="32" name="Rectangle 137">
              <a:extLst>
                <a:ext uri="{FF2B5EF4-FFF2-40B4-BE49-F238E27FC236}">
                  <a16:creationId xmlns:a16="http://schemas.microsoft.com/office/drawing/2014/main" id="{13EA7349-3D82-9246-A60E-B961EC5A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652" y="4499230"/>
              <a:ext cx="1644352" cy="223475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        </a:t>
              </a:r>
              <a:r>
                <a:rPr lang="en-US" altLang="en-US" sz="1800" b="1" u="sng" dirty="0">
                  <a:solidFill>
                    <a:srgbClr val="C00000"/>
                  </a:solidFill>
                </a:rPr>
                <a:t>B Cells</a:t>
              </a:r>
              <a:endParaRPr lang="en-US" altLang="en-US" sz="1200" b="1" u="sng" dirty="0">
                <a:solidFill>
                  <a:srgbClr val="C00000"/>
                </a:solidFill>
              </a:endParaRPr>
            </a:p>
            <a:p>
              <a:pPr eaLnBrk="1" hangingPunct="1">
                <a:lnSpc>
                  <a:spcPct val="150000"/>
                </a:lnSpc>
                <a:buFontTx/>
                <a:buChar char="•"/>
                <a:defRPr/>
              </a:pPr>
              <a:r>
                <a:rPr lang="en-US" altLang="en-US" sz="1200" b="1" dirty="0">
                  <a:solidFill>
                    <a:srgbClr val="0000CC"/>
                  </a:solidFill>
                </a:rPr>
                <a:t> </a:t>
              </a:r>
              <a:r>
                <a:rPr lang="en-US" altLang="en-US" sz="1300" b="1" dirty="0">
                  <a:solidFill>
                    <a:srgbClr val="0000CC"/>
                  </a:solidFill>
                </a:rPr>
                <a:t>Naïve cells </a:t>
              </a:r>
            </a:p>
            <a:p>
              <a:pPr eaLnBrk="1" hangingPunct="1">
                <a:lnSpc>
                  <a:spcPct val="150000"/>
                </a:lnSpc>
                <a:buFontTx/>
                <a:buChar char="•"/>
                <a:defRPr/>
              </a:pPr>
              <a:r>
                <a:rPr lang="en-US" altLang="en-US" sz="1300" b="1" dirty="0">
                  <a:solidFill>
                    <a:srgbClr val="0000CC"/>
                  </a:solidFill>
                </a:rPr>
                <a:t> Classical Memory</a:t>
              </a:r>
            </a:p>
            <a:p>
              <a:pPr eaLnBrk="1" hangingPunct="1">
                <a:lnSpc>
                  <a:spcPct val="150000"/>
                </a:lnSpc>
                <a:buFontTx/>
                <a:buChar char="•"/>
                <a:defRPr/>
              </a:pPr>
              <a:r>
                <a:rPr lang="en-US" altLang="en-US" sz="1300" b="1" dirty="0">
                  <a:solidFill>
                    <a:srgbClr val="0000CC"/>
                  </a:solidFill>
                </a:rPr>
                <a:t> Activated Memory</a:t>
              </a:r>
            </a:p>
            <a:p>
              <a:pPr eaLnBrk="1" hangingPunct="1">
                <a:lnSpc>
                  <a:spcPct val="150000"/>
                </a:lnSpc>
                <a:buFontTx/>
                <a:buChar char="•"/>
                <a:defRPr/>
              </a:pPr>
              <a:r>
                <a:rPr lang="en-US" altLang="en-US" sz="1300" b="1" dirty="0">
                  <a:solidFill>
                    <a:srgbClr val="0000CC"/>
                  </a:solidFill>
                </a:rPr>
                <a:t> Atypical Memory</a:t>
              </a:r>
            </a:p>
            <a:p>
              <a:pPr eaLnBrk="1" hangingPunct="1">
                <a:lnSpc>
                  <a:spcPct val="150000"/>
                </a:lnSpc>
                <a:buFontTx/>
                <a:buChar char="•"/>
                <a:defRPr/>
              </a:pPr>
              <a:r>
                <a:rPr lang="en-US" altLang="en-US" sz="1300" b="1" dirty="0">
                  <a:solidFill>
                    <a:srgbClr val="0000CC"/>
                  </a:solidFill>
                </a:rPr>
                <a:t> Immature B cells </a:t>
              </a:r>
            </a:p>
            <a:p>
              <a:pPr eaLnBrk="1" hangingPunct="1">
                <a:lnSpc>
                  <a:spcPct val="150000"/>
                </a:lnSpc>
                <a:buFontTx/>
                <a:buChar char="•"/>
                <a:defRPr/>
              </a:pPr>
              <a:r>
                <a:rPr lang="en-US" altLang="en-US" sz="1300" b="1" dirty="0">
                  <a:solidFill>
                    <a:srgbClr val="0000CC"/>
                  </a:solidFill>
                </a:rPr>
                <a:t> Plasma cells</a:t>
              </a:r>
              <a:endParaRPr lang="en-US" altLang="en-US" sz="1200" b="1" dirty="0">
                <a:solidFill>
                  <a:srgbClr val="0000CC"/>
                </a:solidFill>
              </a:endParaRPr>
            </a:p>
            <a:p>
              <a:pPr eaLnBrk="1" hangingPunct="1">
                <a:lnSpc>
                  <a:spcPct val="150000"/>
                </a:lnSpc>
                <a:buFont typeface="Wingdings" charset="2"/>
                <a:buChar char="Ø"/>
                <a:defRPr/>
              </a:pPr>
              <a:endParaRPr lang="en-US" altLang="en-US" sz="1200" b="1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50000"/>
                </a:lnSpc>
                <a:defRPr/>
              </a:pPr>
              <a:endParaRPr lang="en-US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137">
              <a:extLst>
                <a:ext uri="{FF2B5EF4-FFF2-40B4-BE49-F238E27FC236}">
                  <a16:creationId xmlns:a16="http://schemas.microsoft.com/office/drawing/2014/main" id="{B6EC6CA7-CF57-EE48-A840-D2B4E16E4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358" y="4395250"/>
              <a:ext cx="2117306" cy="221185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/>
            <a:lstStyle/>
            <a:p>
              <a:pPr>
                <a:defRPr/>
              </a:pPr>
              <a:r>
                <a:rPr lang="en-US" sz="1200" b="1" dirty="0">
                  <a:solidFill>
                    <a:srgbClr val="FF0000"/>
                  </a:solidFill>
                </a:rPr>
                <a:t>   </a:t>
              </a:r>
              <a:r>
                <a:rPr lang="en-US" b="1" u="sng" dirty="0">
                  <a:solidFill>
                    <a:srgbClr val="C00000"/>
                  </a:solidFill>
                </a:rPr>
                <a:t>Dendritic Cells</a:t>
              </a:r>
              <a:endParaRPr lang="en-US" sz="1200" b="1" u="sng" dirty="0">
                <a:solidFill>
                  <a:srgbClr val="C00000"/>
                </a:solidFill>
              </a:endParaRP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en-US" sz="1200" b="1" dirty="0">
                  <a:solidFill>
                    <a:srgbClr val="0000CC"/>
                  </a:solidFill>
                </a:rPr>
                <a:t> </a:t>
              </a:r>
              <a:r>
                <a:rPr lang="en-US" sz="1300" b="1" dirty="0" err="1">
                  <a:solidFill>
                    <a:srgbClr val="0000CC"/>
                  </a:solidFill>
                </a:rPr>
                <a:t>pDCs</a:t>
              </a:r>
              <a:endParaRPr lang="en-US" sz="1300" b="1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buFontTx/>
                <a:buChar char="•"/>
                <a:defRPr/>
              </a:pPr>
              <a:r>
                <a:rPr lang="en-US" sz="1300" b="1" dirty="0">
                  <a:solidFill>
                    <a:srgbClr val="0000CC"/>
                  </a:solidFill>
                </a:rPr>
                <a:t> </a:t>
              </a:r>
              <a:r>
                <a:rPr lang="en-US" sz="1300" b="1" dirty="0" err="1">
                  <a:solidFill>
                    <a:srgbClr val="0000CC"/>
                  </a:solidFill>
                </a:rPr>
                <a:t>mDCs</a:t>
              </a:r>
              <a:endParaRPr lang="en-US" sz="1300" b="1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sz="1300" b="1" i="1" dirty="0">
                  <a:solidFill>
                    <a:srgbClr val="FF0000"/>
                  </a:solidFill>
                </a:rPr>
                <a:t>     </a:t>
              </a:r>
              <a:r>
                <a:rPr lang="en-US" b="1" u="sng" dirty="0">
                  <a:solidFill>
                    <a:srgbClr val="C00000"/>
                  </a:solidFill>
                </a:rPr>
                <a:t>Monocytes</a:t>
              </a:r>
              <a:endParaRPr lang="en-US" sz="1300" b="1" u="sng" dirty="0">
                <a:solidFill>
                  <a:srgbClr val="C00000"/>
                </a:solidFill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US" sz="1300" b="1" dirty="0">
                  <a:solidFill>
                    <a:srgbClr val="0000CC"/>
                  </a:solidFill>
                </a:rPr>
                <a:t> Classical Monocytes</a:t>
              </a:r>
              <a:endParaRPr lang="en-US" sz="1300" b="1" baseline="30000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US" sz="1300" b="1" dirty="0">
                  <a:solidFill>
                    <a:srgbClr val="0000CC"/>
                  </a:solidFill>
                </a:rPr>
                <a:t> Non Classical Monocytes 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en-US" sz="1300" b="1" dirty="0">
                  <a:solidFill>
                    <a:srgbClr val="0000CC"/>
                  </a:solidFill>
                </a:rPr>
                <a:t> Intermediate Monocytes</a:t>
              </a:r>
              <a:endParaRPr lang="en-US" sz="1200" b="1" baseline="30000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endParaRPr lang="en-US" sz="1200" b="1" baseline="30000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endParaRPr lang="en-US" sz="1200" b="1" baseline="30000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endParaRPr lang="en-US" sz="1200" b="1" dirty="0">
                <a:solidFill>
                  <a:srgbClr val="0000CC"/>
                </a:solidFill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  <a:defRPr/>
              </a:pPr>
              <a:endParaRPr lang="en-US" sz="1200" b="1" dirty="0"/>
            </a:p>
            <a:p>
              <a:pPr>
                <a:lnSpc>
                  <a:spcPct val="150000"/>
                </a:lnSpc>
                <a:defRPr/>
              </a:pPr>
              <a:endParaRPr lang="en-IN" sz="1200" b="1" dirty="0"/>
            </a:p>
          </p:txBody>
        </p:sp>
        <p:sp>
          <p:nvSpPr>
            <p:cNvPr id="34" name="Rectangle 131">
              <a:extLst>
                <a:ext uri="{FF2B5EF4-FFF2-40B4-BE49-F238E27FC236}">
                  <a16:creationId xmlns:a16="http://schemas.microsoft.com/office/drawing/2014/main" id="{F10105BB-D5FA-5E4E-BBAA-1D5CC4C02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219" y="4377789"/>
              <a:ext cx="3393142" cy="152212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ctr">
                <a:defRPr/>
              </a:pPr>
              <a:r>
                <a:rPr lang="en-US" b="1" u="sng" dirty="0">
                  <a:solidFill>
                    <a:srgbClr val="C00000"/>
                  </a:solidFill>
                </a:rPr>
                <a:t>T Cells  Memory markers</a:t>
              </a:r>
            </a:p>
            <a:p>
              <a:pPr algn="ctr">
                <a:defRPr/>
              </a:pPr>
              <a:endParaRPr lang="en-US" b="1" u="sng" dirty="0">
                <a:solidFill>
                  <a:srgbClr val="C00000"/>
                </a:solidFill>
              </a:endParaRPr>
            </a:p>
            <a:p>
              <a:pPr algn="ctr">
                <a:defRPr/>
              </a:pPr>
              <a:endParaRPr lang="en-US" sz="1400" b="1" dirty="0"/>
            </a:p>
          </p:txBody>
        </p:sp>
        <p:sp>
          <p:nvSpPr>
            <p:cNvPr id="40" name="Rectangle 137">
              <a:extLst>
                <a:ext uri="{FF2B5EF4-FFF2-40B4-BE49-F238E27FC236}">
                  <a16:creationId xmlns:a16="http://schemas.microsoft.com/office/drawing/2014/main" id="{20D8C536-1F2B-304C-AD82-7BF310B8F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020" y="4743993"/>
              <a:ext cx="1241081" cy="10162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300" b="1" dirty="0">
                  <a:solidFill>
                    <a:srgbClr val="0000CC"/>
                  </a:solidFill>
                  <a:ea typeface="MS PGothic" charset="-128"/>
                </a:rPr>
                <a:t>Transitional memory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300" b="1" dirty="0">
                  <a:solidFill>
                    <a:srgbClr val="0000CC"/>
                  </a:solidFill>
                  <a:ea typeface="MS PGothic" charset="-128"/>
                </a:rPr>
                <a:t>Effector Cells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300" b="1" dirty="0">
                  <a:solidFill>
                    <a:srgbClr val="0000CC"/>
                  </a:solidFill>
                  <a:ea typeface="MS PGothic" charset="-128"/>
                </a:rPr>
                <a:t>Regulatory T cells</a:t>
              </a:r>
            </a:p>
          </p:txBody>
        </p:sp>
        <p:sp>
          <p:nvSpPr>
            <p:cNvPr id="41" name="Rectangle 137">
              <a:extLst>
                <a:ext uri="{FF2B5EF4-FFF2-40B4-BE49-F238E27FC236}">
                  <a16:creationId xmlns:a16="http://schemas.microsoft.com/office/drawing/2014/main" id="{9A158359-AA32-9443-988E-350DAE15C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133" y="4750503"/>
              <a:ext cx="1241081" cy="10162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300" b="1" dirty="0">
                  <a:solidFill>
                    <a:srgbClr val="0000CC"/>
                  </a:solidFill>
                  <a:ea typeface="MS PGothic" charset="-128"/>
                </a:rPr>
                <a:t> Naïve cells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300" b="1" dirty="0">
                  <a:solidFill>
                    <a:srgbClr val="0000CC"/>
                  </a:solidFill>
                  <a:ea typeface="MS PGothic" charset="-128"/>
                </a:rPr>
                <a:t> Stem cell memory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1300" b="1" dirty="0">
                  <a:solidFill>
                    <a:srgbClr val="0000CC"/>
                  </a:solidFill>
                  <a:ea typeface="MS PGothic" charset="-128"/>
                </a:rPr>
                <a:t> Central memory cells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67C498E-1CBA-0F41-A851-D0AA48FFD3B4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4241873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7FD1AF1-B349-6E48-97A8-1F3AEACFEB0A}"/>
              </a:ext>
            </a:extLst>
          </p:cNvPr>
          <p:cNvGrpSpPr/>
          <p:nvPr/>
        </p:nvGrpSpPr>
        <p:grpSpPr>
          <a:xfrm>
            <a:off x="1117600" y="959276"/>
            <a:ext cx="10373360" cy="5652002"/>
            <a:chOff x="2640300" y="959276"/>
            <a:chExt cx="7827290" cy="56520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CE6E1DA-3E9A-6F4E-9987-2D377EC9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0300" y="1302996"/>
              <a:ext cx="1110826" cy="232852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5CE264-2245-CF4F-9432-8F00DAB5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794" y="1347701"/>
              <a:ext cx="1024166" cy="22776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12DC84-E2B3-E842-A741-20C676AC7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0171" y="1347701"/>
              <a:ext cx="1110826" cy="22776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906C45-7850-364F-A5B9-212916FB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3424" y="1333779"/>
              <a:ext cx="1024166" cy="22776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BFCED2-85C8-8547-A372-73167BF00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1126" y="4333595"/>
              <a:ext cx="1110826" cy="22776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336231-BC67-D14A-B02E-F5F6433E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1856" y="4309335"/>
              <a:ext cx="984775" cy="22776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9622BE-2A01-AA42-88D7-C0688AD75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83105" y="4309335"/>
              <a:ext cx="1087191" cy="22776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7017C1-1014-B74B-BDCD-8363A7956A1F}"/>
                </a:ext>
              </a:extLst>
            </p:cNvPr>
            <p:cNvSpPr txBox="1"/>
            <p:nvPr/>
          </p:nvSpPr>
          <p:spPr>
            <a:xfrm>
              <a:off x="3129947" y="959276"/>
              <a:ext cx="53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NM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254668-EB2A-504E-8515-3B58980492B4}"/>
                </a:ext>
              </a:extLst>
            </p:cNvPr>
            <p:cNvSpPr txBox="1"/>
            <p:nvPr/>
          </p:nvSpPr>
          <p:spPr>
            <a:xfrm>
              <a:off x="5347852" y="959276"/>
              <a:ext cx="514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CM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308217-8863-664D-BD6B-7A4F3259B357}"/>
                </a:ext>
              </a:extLst>
            </p:cNvPr>
            <p:cNvSpPr txBox="1"/>
            <p:nvPr/>
          </p:nvSpPr>
          <p:spPr>
            <a:xfrm>
              <a:off x="7563260" y="959276"/>
              <a:ext cx="508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EM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00CCB7-1F9D-B748-A7CF-52FE19BE90D8}"/>
                </a:ext>
              </a:extLst>
            </p:cNvPr>
            <p:cNvSpPr txBox="1"/>
            <p:nvPr/>
          </p:nvSpPr>
          <p:spPr>
            <a:xfrm>
              <a:off x="9763171" y="959276"/>
              <a:ext cx="50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TM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EAD697-4906-1E4A-8852-FA390D039E26}"/>
                </a:ext>
              </a:extLst>
            </p:cNvPr>
            <p:cNvSpPr txBox="1"/>
            <p:nvPr/>
          </p:nvSpPr>
          <p:spPr>
            <a:xfrm>
              <a:off x="4085950" y="3940001"/>
              <a:ext cx="584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TEM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C8F593-F263-E943-ACE6-B7C439650D63}"/>
                </a:ext>
              </a:extLst>
            </p:cNvPr>
            <p:cNvSpPr txBox="1"/>
            <p:nvPr/>
          </p:nvSpPr>
          <p:spPr>
            <a:xfrm>
              <a:off x="6353545" y="3940001"/>
              <a:ext cx="587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</a:t>
              </a:r>
              <a:r>
                <a:rPr lang="en-US" b="1" baseline="-25000" dirty="0">
                  <a:solidFill>
                    <a:srgbClr val="0432FF"/>
                  </a:solidFill>
                </a:rPr>
                <a:t>SCM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E7A126-018D-B344-97C0-178A92EA1E34}"/>
                </a:ext>
              </a:extLst>
            </p:cNvPr>
            <p:cNvSpPr txBox="1"/>
            <p:nvPr/>
          </p:nvSpPr>
          <p:spPr>
            <a:xfrm>
              <a:off x="8808135" y="3940001"/>
              <a:ext cx="698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Tregs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8FB162C-6E75-894A-A56F-58BBEDAC6194}"/>
                </a:ext>
              </a:extLst>
            </p:cNvPr>
            <p:cNvSpPr/>
            <p:nvPr/>
          </p:nvSpPr>
          <p:spPr>
            <a:xfrm>
              <a:off x="3587484" y="1347699"/>
              <a:ext cx="6675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56AF2CCB-DDF3-DB4A-8444-CAA78D9EE5A3}"/>
                </a:ext>
              </a:extLst>
            </p:cNvPr>
            <p:cNvSpPr/>
            <p:nvPr/>
          </p:nvSpPr>
          <p:spPr>
            <a:xfrm>
              <a:off x="10280942" y="1825109"/>
              <a:ext cx="6675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53D7E54E-EEA1-A346-A867-A2AEFD3319DC}"/>
                </a:ext>
              </a:extLst>
            </p:cNvPr>
            <p:cNvSpPr/>
            <p:nvPr/>
          </p:nvSpPr>
          <p:spPr>
            <a:xfrm>
              <a:off x="6792946" y="4645326"/>
              <a:ext cx="6675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268EFD1-D5BB-CE41-AED0-1B3B7A912CFF}"/>
                </a:ext>
              </a:extLst>
            </p:cNvPr>
            <p:cNvSpPr/>
            <p:nvPr/>
          </p:nvSpPr>
          <p:spPr>
            <a:xfrm>
              <a:off x="9341586" y="4281611"/>
              <a:ext cx="66759" cy="695916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4E3034C3-5537-3342-A60E-5ECF47F29AF0}"/>
                </a:ext>
              </a:extLst>
            </p:cNvPr>
            <p:cNvSpPr/>
            <p:nvPr/>
          </p:nvSpPr>
          <p:spPr>
            <a:xfrm>
              <a:off x="5839026" y="1347699"/>
              <a:ext cx="90435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B11D9B91-1097-8043-B571-DA874FE0D8E9}"/>
                </a:ext>
              </a:extLst>
            </p:cNvPr>
            <p:cNvSpPr/>
            <p:nvPr/>
          </p:nvSpPr>
          <p:spPr>
            <a:xfrm>
              <a:off x="8018263" y="1403180"/>
              <a:ext cx="90435" cy="695916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AE532E1-53F8-6F45-B21F-980D0CE850D5}"/>
              </a:ext>
            </a:extLst>
          </p:cNvPr>
          <p:cNvSpPr/>
          <p:nvPr/>
        </p:nvSpPr>
        <p:spPr>
          <a:xfrm>
            <a:off x="822960" y="91343"/>
            <a:ext cx="1080008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432FF"/>
                </a:solidFill>
              </a:rPr>
              <a:t>BCG vaccination induces enhanced frequencies of memory CD4+ T cells</a:t>
            </a:r>
          </a:p>
        </p:txBody>
      </p:sp>
    </p:spTree>
    <p:extLst>
      <p:ext uri="{BB962C8B-B14F-4D97-AF65-F5344CB8AC3E}">
        <p14:creationId xmlns:p14="http://schemas.microsoft.com/office/powerpoint/2010/main" val="2724824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434</Words>
  <Application>Microsoft Macintosh PowerPoint</Application>
  <PresentationFormat>Widescreen</PresentationFormat>
  <Paragraphs>149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Babu, Subbaraman (NIH) [E]</dc:creator>
  <cp:lastModifiedBy>Subash S Babu</cp:lastModifiedBy>
  <cp:revision>6</cp:revision>
  <dcterms:created xsi:type="dcterms:W3CDTF">2022-11-16T05:14:58Z</dcterms:created>
  <dcterms:modified xsi:type="dcterms:W3CDTF">2022-11-18T05:02:52Z</dcterms:modified>
</cp:coreProperties>
</file>